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</p:sldIdLst>
  <p:sldSz cx="18288000" cy="10287000"/>
  <p:notesSz cx="6858000" cy="9144000"/>
  <p:embeddedFontLst>
    <p:embeddedFont>
      <p:font typeface="Gochi Hand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Poppins Light" charset="1" panose="02000000000000000000"/>
      <p:regular r:id="rId11"/>
    </p:embeddedFont>
    <p:embeddedFont>
      <p:font typeface="Poppins Light Bold" charset="1" panose="02000000000000000000"/>
      <p:regular r:id="rId12"/>
    </p:embeddedFont>
    <p:embeddedFont>
      <p:font typeface="Arsenal" charset="1" panose="00000500000000000000"/>
      <p:regular r:id="rId13"/>
    </p:embeddedFont>
    <p:embeddedFont>
      <p:font typeface="Arsenal Bold" charset="1" panose="00000800000000000000"/>
      <p:regular r:id="rId14"/>
    </p:embeddedFont>
    <p:embeddedFont>
      <p:font typeface="Arsenal Italics" charset="1" panose="00000500000000000000"/>
      <p:regular r:id="rId15"/>
    </p:embeddedFont>
    <p:embeddedFont>
      <p:font typeface="Arsenal Bold Italics" charset="1" panose="00000800000000000000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  <p:embeddedFont>
      <p:font typeface="Canva Sans Italics" charset="1" panose="020B0503030501040103"/>
      <p:regular r:id="rId19"/>
    </p:embeddedFont>
    <p:embeddedFont>
      <p:font typeface="Canva Sans Bold Italics" charset="1" panose="020B0803030501040103"/>
      <p:regular r:id="rId20"/>
    </p:embeddedFont>
    <p:embeddedFont>
      <p:font typeface="Canva Sans Medium" charset="1" panose="020B0603030501040103"/>
      <p:regular r:id="rId21"/>
    </p:embeddedFont>
    <p:embeddedFont>
      <p:font typeface="Canva Sans Medium Italics" charset="1" panose="020B0603030501040103"/>
      <p:regular r:id="rId22"/>
    </p:embeddedFont>
    <p:embeddedFont>
      <p:font typeface="Aileron" charset="1" panose="00000500000000000000"/>
      <p:regular r:id="rId23"/>
    </p:embeddedFont>
    <p:embeddedFont>
      <p:font typeface="Aileron Bold" charset="1" panose="00000800000000000000"/>
      <p:regular r:id="rId24"/>
    </p:embeddedFont>
    <p:embeddedFont>
      <p:font typeface="Aileron Italics" charset="1" panose="00000500000000000000"/>
      <p:regular r:id="rId25"/>
    </p:embeddedFont>
    <p:embeddedFont>
      <p:font typeface="Aileron Bold Italics" charset="1" panose="00000800000000000000"/>
      <p:regular r:id="rId26"/>
    </p:embeddedFont>
    <p:embeddedFont>
      <p:font typeface="Aileron Thin" charset="1" panose="00000300000000000000"/>
      <p:regular r:id="rId27"/>
    </p:embeddedFont>
    <p:embeddedFont>
      <p:font typeface="Aileron Thin Italics" charset="1" panose="00000300000000000000"/>
      <p:regular r:id="rId28"/>
    </p:embeddedFont>
    <p:embeddedFont>
      <p:font typeface="Aileron Light" charset="1" panose="00000400000000000000"/>
      <p:regular r:id="rId29"/>
    </p:embeddedFont>
    <p:embeddedFont>
      <p:font typeface="Aileron Light Italics" charset="1" panose="00000400000000000000"/>
      <p:regular r:id="rId30"/>
    </p:embeddedFont>
    <p:embeddedFont>
      <p:font typeface="Aileron Ultra-Bold" charset="1" panose="00000A00000000000000"/>
      <p:regular r:id="rId31"/>
    </p:embeddedFont>
    <p:embeddedFont>
      <p:font typeface="Aileron Ultra-Bold Italics" charset="1" panose="00000A00000000000000"/>
      <p:regular r:id="rId32"/>
    </p:embeddedFont>
    <p:embeddedFont>
      <p:font typeface="Aileron Heavy" charset="1" panose="00000A00000000000000"/>
      <p:regular r:id="rId33"/>
    </p:embeddedFont>
    <p:embeddedFont>
      <p:font typeface="Aileron Heavy Italics" charset="1" panose="00000A00000000000000"/>
      <p:regular r:id="rId34"/>
    </p:embeddedFont>
    <p:embeddedFont>
      <p:font typeface="Absolutely Sharp " charset="1" panose="000005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51" Target="slides/slide16.xml" Type="http://schemas.openxmlformats.org/officeDocument/2006/relationships/slide"/><Relationship Id="rId52" Target="slides/slide17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png" Type="http://schemas.openxmlformats.org/officeDocument/2006/relationships/image"/><Relationship Id="rId12" Target="../media/image60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jpeg" Type="http://schemas.openxmlformats.org/officeDocument/2006/relationships/image"/><Relationship Id="rId11" Target="../media/VAGA5XnDyog.mp4" Type="http://schemas.openxmlformats.org/officeDocument/2006/relationships/video"/><Relationship Id="rId12" Target="../media/VAGA5XnDyog.mp4" Type="http://schemas.microsoft.com/office/2007/relationships/media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71.png" Type="http://schemas.openxmlformats.org/officeDocument/2006/relationships/image"/><Relationship Id="rId7" Target="../media/image7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75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80.png" Type="http://schemas.openxmlformats.org/officeDocument/2006/relationships/image"/><Relationship Id="rId7" Target="../media/image8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jpeg" Type="http://schemas.openxmlformats.org/officeDocument/2006/relationships/image"/><Relationship Id="rId3" Target="../media/image83.png" Type="http://schemas.openxmlformats.org/officeDocument/2006/relationships/image"/><Relationship Id="rId4" Target="../media/image8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3.png" Type="http://schemas.openxmlformats.org/officeDocument/2006/relationships/image"/><Relationship Id="rId7" Target="../media/image21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13" Target="../media/image46.pn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0.jpeg" Type="http://schemas.openxmlformats.org/officeDocument/2006/relationships/image"/><Relationship Id="rId5" Target="../media/image5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617345" y="-693877"/>
            <a:ext cx="8981032" cy="4490516"/>
          </a:xfrm>
          <a:custGeom>
            <a:avLst/>
            <a:gdLst/>
            <a:ahLst/>
            <a:cxnLst/>
            <a:rect r="r" b="b" t="t" l="l"/>
            <a:pathLst>
              <a:path h="4490516" w="8981032">
                <a:moveTo>
                  <a:pt x="8981032" y="0"/>
                </a:moveTo>
                <a:lnTo>
                  <a:pt x="0" y="0"/>
                </a:lnTo>
                <a:lnTo>
                  <a:pt x="0" y="4490516"/>
                </a:lnTo>
                <a:lnTo>
                  <a:pt x="8981032" y="4490516"/>
                </a:lnTo>
                <a:lnTo>
                  <a:pt x="89810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82895" y="574815"/>
            <a:ext cx="14765311" cy="9137371"/>
            <a:chOff x="0" y="0"/>
            <a:chExt cx="19687081" cy="121831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87081" cy="12183161"/>
            </a:xfrm>
            <a:custGeom>
              <a:avLst/>
              <a:gdLst/>
              <a:ahLst/>
              <a:cxnLst/>
              <a:rect r="r" b="b" t="t" l="l"/>
              <a:pathLst>
                <a:path h="12183161" w="19687081">
                  <a:moveTo>
                    <a:pt x="0" y="0"/>
                  </a:moveTo>
                  <a:lnTo>
                    <a:pt x="19687081" y="0"/>
                  </a:lnTo>
                  <a:lnTo>
                    <a:pt x="19687081" y="12183161"/>
                  </a:lnTo>
                  <a:lnTo>
                    <a:pt x="0" y="12183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6636" t="0" r="0" b="-88635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-847417">
              <a:off x="11578504" y="3416174"/>
              <a:ext cx="2305965" cy="5581109"/>
              <a:chOff x="0" y="0"/>
              <a:chExt cx="455499" cy="110244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55499" cy="1102441"/>
              </a:xfrm>
              <a:custGeom>
                <a:avLst/>
                <a:gdLst/>
                <a:ahLst/>
                <a:cxnLst/>
                <a:rect r="r" b="b" t="t" l="l"/>
                <a:pathLst>
                  <a:path h="1102441" w="455499">
                    <a:moveTo>
                      <a:pt x="0" y="0"/>
                    </a:moveTo>
                    <a:lnTo>
                      <a:pt x="455499" y="0"/>
                    </a:lnTo>
                    <a:lnTo>
                      <a:pt x="455499" y="1102441"/>
                    </a:lnTo>
                    <a:lnTo>
                      <a:pt x="0" y="1102441"/>
                    </a:lnTo>
                    <a:close/>
                  </a:path>
                </a:pathLst>
              </a:custGeom>
              <a:solidFill>
                <a:srgbClr val="CAEEE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455499" cy="11405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-1220915" y="5731841"/>
            <a:ext cx="9841906" cy="5565151"/>
          </a:xfrm>
          <a:custGeom>
            <a:avLst/>
            <a:gdLst/>
            <a:ahLst/>
            <a:cxnLst/>
            <a:rect r="r" b="b" t="t" l="l"/>
            <a:pathLst>
              <a:path h="5565151" w="9841906">
                <a:moveTo>
                  <a:pt x="0" y="0"/>
                </a:moveTo>
                <a:lnTo>
                  <a:pt x="9841906" y="0"/>
                </a:lnTo>
                <a:lnTo>
                  <a:pt x="9841906" y="5565151"/>
                </a:lnTo>
                <a:lnTo>
                  <a:pt x="0" y="55651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96687">
            <a:off x="14043890" y="5254286"/>
            <a:ext cx="3950782" cy="4683039"/>
          </a:xfrm>
          <a:custGeom>
            <a:avLst/>
            <a:gdLst/>
            <a:ahLst/>
            <a:cxnLst/>
            <a:rect r="r" b="b" t="t" l="l"/>
            <a:pathLst>
              <a:path h="4683039" w="3950782">
                <a:moveTo>
                  <a:pt x="0" y="0"/>
                </a:moveTo>
                <a:lnTo>
                  <a:pt x="3950782" y="0"/>
                </a:lnTo>
                <a:lnTo>
                  <a:pt x="3950782" y="4683039"/>
                </a:lnTo>
                <a:lnTo>
                  <a:pt x="0" y="46830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787823">
            <a:off x="5421686" y="3849007"/>
            <a:ext cx="8359130" cy="1588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58"/>
              </a:lnSpc>
            </a:pPr>
            <a:r>
              <a:rPr lang="en-US" sz="10055">
                <a:solidFill>
                  <a:srgbClr val="563232"/>
                </a:solidFill>
                <a:latin typeface="Absolutely Sharp "/>
              </a:rPr>
              <a:t>TEAM ALPHA</a:t>
            </a:r>
          </a:p>
        </p:txBody>
      </p:sp>
      <p:sp>
        <p:nvSpPr>
          <p:cNvPr name="TextBox 11" id="11"/>
          <p:cNvSpPr txBox="true"/>
          <p:nvPr/>
        </p:nvSpPr>
        <p:spPr>
          <a:xfrm rot="-857426">
            <a:off x="7292670" y="5154085"/>
            <a:ext cx="5320412" cy="227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6" indent="-367028" lvl="1">
              <a:lnSpc>
                <a:spcPts val="4419"/>
              </a:lnSpc>
              <a:buFont typeface="Arial"/>
              <a:buChar char="•"/>
            </a:pPr>
            <a:r>
              <a:rPr lang="en-US" sz="3399">
                <a:solidFill>
                  <a:srgbClr val="563232"/>
                </a:solidFill>
                <a:latin typeface="Absolutely Sharp "/>
              </a:rPr>
              <a:t>Akilesh Vishnu</a:t>
            </a:r>
          </a:p>
          <a:p>
            <a:pPr algn="ctr" marL="734056" indent="-367028" lvl="1">
              <a:lnSpc>
                <a:spcPts val="4419"/>
              </a:lnSpc>
              <a:buFont typeface="Arial"/>
              <a:buChar char="•"/>
            </a:pPr>
            <a:r>
              <a:rPr lang="en-US" sz="3399">
                <a:solidFill>
                  <a:srgbClr val="563232"/>
                </a:solidFill>
                <a:latin typeface="Absolutely Sharp "/>
              </a:rPr>
              <a:t>Arjun</a:t>
            </a:r>
          </a:p>
          <a:p>
            <a:pPr algn="ctr" marL="734056" indent="-367028" lvl="1">
              <a:lnSpc>
                <a:spcPts val="4419"/>
              </a:lnSpc>
              <a:buFont typeface="Arial"/>
              <a:buChar char="•"/>
            </a:pPr>
            <a:r>
              <a:rPr lang="en-US" sz="3399">
                <a:solidFill>
                  <a:srgbClr val="563232"/>
                </a:solidFill>
                <a:latin typeface="Absolutely Sharp "/>
              </a:rPr>
              <a:t>Soumya</a:t>
            </a:r>
          </a:p>
          <a:p>
            <a:pPr algn="ctr" marL="734056" indent="-367028" lvl="1">
              <a:lnSpc>
                <a:spcPts val="4419"/>
              </a:lnSpc>
              <a:buFont typeface="Arial"/>
              <a:buChar char="•"/>
            </a:pPr>
            <a:r>
              <a:rPr lang="en-US" sz="3399">
                <a:solidFill>
                  <a:srgbClr val="563232"/>
                </a:solidFill>
                <a:latin typeface="Absolutely Sharp "/>
              </a:rPr>
              <a:t>Abilash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160735" y="7662419"/>
            <a:ext cx="8620991" cy="157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5"/>
              </a:lnSpc>
              <a:spcBef>
                <a:spcPct val="0"/>
              </a:spcBef>
            </a:pPr>
            <a:r>
              <a:rPr lang="en-US" sz="4427">
                <a:solidFill>
                  <a:srgbClr val="563232"/>
                </a:solidFill>
                <a:latin typeface="Absolutely Sharp "/>
              </a:rPr>
              <a:t>Company: HOPPER </a:t>
            </a:r>
          </a:p>
          <a:p>
            <a:pPr algn="ctr">
              <a:lnSpc>
                <a:spcPts val="6145"/>
              </a:lnSpc>
              <a:spcBef>
                <a:spcPct val="0"/>
              </a:spcBef>
            </a:pPr>
            <a:r>
              <a:rPr lang="en-US" sz="4727">
                <a:solidFill>
                  <a:srgbClr val="563232"/>
                </a:solidFill>
                <a:latin typeface="Absolutely Sharp "/>
              </a:rPr>
              <a:t>Objective: CUSTOMER SATISFACTION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67579" y="126817"/>
            <a:ext cx="1137067" cy="988215"/>
          </a:xfrm>
          <a:custGeom>
            <a:avLst/>
            <a:gdLst/>
            <a:ahLst/>
            <a:cxnLst/>
            <a:rect r="r" b="b" t="t" l="l"/>
            <a:pathLst>
              <a:path h="988215" w="1137067">
                <a:moveTo>
                  <a:pt x="0" y="0"/>
                </a:moveTo>
                <a:lnTo>
                  <a:pt x="1137067" y="0"/>
                </a:lnTo>
                <a:lnTo>
                  <a:pt x="1137067" y="988214"/>
                </a:lnTo>
                <a:lnTo>
                  <a:pt x="0" y="988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639974"/>
            <a:ext cx="11698830" cy="0"/>
          </a:xfrm>
          <a:prstGeom prst="line">
            <a:avLst/>
          </a:prstGeom>
          <a:ln cap="flat" w="38100">
            <a:solidFill>
              <a:srgbClr val="FD6C6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" id="4"/>
          <p:cNvSpPr/>
          <p:nvPr/>
        </p:nvSpPr>
        <p:spPr>
          <a:xfrm>
            <a:off x="11698830" y="620924"/>
            <a:ext cx="11554839" cy="19050"/>
          </a:xfrm>
          <a:prstGeom prst="line">
            <a:avLst/>
          </a:prstGeom>
          <a:ln cap="flat" w="38100">
            <a:solidFill>
              <a:srgbClr val="FD6C6C">
                <a:alpha val="27843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016436" y="3245613"/>
            <a:ext cx="2747813" cy="5778594"/>
          </a:xfrm>
          <a:custGeom>
            <a:avLst/>
            <a:gdLst/>
            <a:ahLst/>
            <a:cxnLst/>
            <a:rect r="r" b="b" t="t" l="l"/>
            <a:pathLst>
              <a:path h="5778594" w="2747813">
                <a:moveTo>
                  <a:pt x="0" y="0"/>
                </a:moveTo>
                <a:lnTo>
                  <a:pt x="2747813" y="0"/>
                </a:lnTo>
                <a:lnTo>
                  <a:pt x="2747813" y="5778593"/>
                </a:lnTo>
                <a:lnTo>
                  <a:pt x="0" y="5778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96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45100" y="3245613"/>
            <a:ext cx="2888785" cy="5778594"/>
          </a:xfrm>
          <a:custGeom>
            <a:avLst/>
            <a:gdLst/>
            <a:ahLst/>
            <a:cxnLst/>
            <a:rect r="r" b="b" t="t" l="l"/>
            <a:pathLst>
              <a:path h="5778594" w="2888785">
                <a:moveTo>
                  <a:pt x="0" y="0"/>
                </a:moveTo>
                <a:lnTo>
                  <a:pt x="2888785" y="0"/>
                </a:lnTo>
                <a:lnTo>
                  <a:pt x="2888785" y="5778593"/>
                </a:lnTo>
                <a:lnTo>
                  <a:pt x="0" y="57785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396" r="0" b="-481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94467" y="3211024"/>
            <a:ext cx="2792593" cy="5813182"/>
          </a:xfrm>
          <a:custGeom>
            <a:avLst/>
            <a:gdLst/>
            <a:ahLst/>
            <a:cxnLst/>
            <a:rect r="r" b="b" t="t" l="l"/>
            <a:pathLst>
              <a:path h="5813182" w="2792593">
                <a:moveTo>
                  <a:pt x="0" y="0"/>
                </a:moveTo>
                <a:lnTo>
                  <a:pt x="2792593" y="0"/>
                </a:lnTo>
                <a:lnTo>
                  <a:pt x="2792593" y="5813182"/>
                </a:lnTo>
                <a:lnTo>
                  <a:pt x="0" y="58131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215" r="0" b="-445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44310" y="3211024"/>
            <a:ext cx="3018462" cy="5670307"/>
          </a:xfrm>
          <a:custGeom>
            <a:avLst/>
            <a:gdLst/>
            <a:ahLst/>
            <a:cxnLst/>
            <a:rect r="r" b="b" t="t" l="l"/>
            <a:pathLst>
              <a:path h="5670307" w="3018462">
                <a:moveTo>
                  <a:pt x="0" y="0"/>
                </a:moveTo>
                <a:lnTo>
                  <a:pt x="3018462" y="0"/>
                </a:lnTo>
                <a:lnTo>
                  <a:pt x="3018462" y="5670307"/>
                </a:lnTo>
                <a:lnTo>
                  <a:pt x="0" y="56703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440" r="0" b="-664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30317" y="6037666"/>
            <a:ext cx="714988" cy="255608"/>
          </a:xfrm>
          <a:custGeom>
            <a:avLst/>
            <a:gdLst/>
            <a:ahLst/>
            <a:cxnLst/>
            <a:rect r="r" b="b" t="t" l="l"/>
            <a:pathLst>
              <a:path h="255608" w="714988">
                <a:moveTo>
                  <a:pt x="0" y="0"/>
                </a:moveTo>
                <a:lnTo>
                  <a:pt x="714988" y="0"/>
                </a:lnTo>
                <a:lnTo>
                  <a:pt x="714988" y="255608"/>
                </a:lnTo>
                <a:lnTo>
                  <a:pt x="0" y="2556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353735" y="6076945"/>
            <a:ext cx="714988" cy="255608"/>
          </a:xfrm>
          <a:custGeom>
            <a:avLst/>
            <a:gdLst/>
            <a:ahLst/>
            <a:cxnLst/>
            <a:rect r="r" b="b" t="t" l="l"/>
            <a:pathLst>
              <a:path h="255608" w="714988">
                <a:moveTo>
                  <a:pt x="0" y="0"/>
                </a:moveTo>
                <a:lnTo>
                  <a:pt x="714988" y="0"/>
                </a:lnTo>
                <a:lnTo>
                  <a:pt x="714988" y="255608"/>
                </a:lnTo>
                <a:lnTo>
                  <a:pt x="0" y="2556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710085" y="6086857"/>
            <a:ext cx="714988" cy="255608"/>
          </a:xfrm>
          <a:custGeom>
            <a:avLst/>
            <a:gdLst/>
            <a:ahLst/>
            <a:cxnLst/>
            <a:rect r="r" b="b" t="t" l="l"/>
            <a:pathLst>
              <a:path h="255608" w="714988">
                <a:moveTo>
                  <a:pt x="0" y="0"/>
                </a:moveTo>
                <a:lnTo>
                  <a:pt x="714988" y="0"/>
                </a:lnTo>
                <a:lnTo>
                  <a:pt x="714988" y="255609"/>
                </a:lnTo>
                <a:lnTo>
                  <a:pt x="0" y="2556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51193" y="6086857"/>
            <a:ext cx="714988" cy="255608"/>
          </a:xfrm>
          <a:custGeom>
            <a:avLst/>
            <a:gdLst/>
            <a:ahLst/>
            <a:cxnLst/>
            <a:rect r="r" b="b" t="t" l="l"/>
            <a:pathLst>
              <a:path h="255608" w="714988">
                <a:moveTo>
                  <a:pt x="0" y="0"/>
                </a:moveTo>
                <a:lnTo>
                  <a:pt x="714988" y="0"/>
                </a:lnTo>
                <a:lnTo>
                  <a:pt x="714988" y="255609"/>
                </a:lnTo>
                <a:lnTo>
                  <a:pt x="0" y="2556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33149" y="3211024"/>
            <a:ext cx="2720072" cy="5813182"/>
          </a:xfrm>
          <a:custGeom>
            <a:avLst/>
            <a:gdLst/>
            <a:ahLst/>
            <a:cxnLst/>
            <a:rect r="r" b="b" t="t" l="l"/>
            <a:pathLst>
              <a:path h="5813182" w="2720072">
                <a:moveTo>
                  <a:pt x="0" y="0"/>
                </a:moveTo>
                <a:lnTo>
                  <a:pt x="2720072" y="0"/>
                </a:lnTo>
                <a:lnTo>
                  <a:pt x="2720072" y="5813182"/>
                </a:lnTo>
                <a:lnTo>
                  <a:pt x="0" y="5813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56039" y="1028700"/>
            <a:ext cx="1674292" cy="1959503"/>
          </a:xfrm>
          <a:custGeom>
            <a:avLst/>
            <a:gdLst/>
            <a:ahLst/>
            <a:cxnLst/>
            <a:rect r="r" b="b" t="t" l="l"/>
            <a:pathLst>
              <a:path h="1959503" w="1674292">
                <a:moveTo>
                  <a:pt x="0" y="0"/>
                </a:moveTo>
                <a:lnTo>
                  <a:pt x="1674292" y="0"/>
                </a:lnTo>
                <a:lnTo>
                  <a:pt x="1674292" y="1959503"/>
                </a:lnTo>
                <a:lnTo>
                  <a:pt x="0" y="19595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79373" y="875507"/>
            <a:ext cx="1748336" cy="2061470"/>
          </a:xfrm>
          <a:custGeom>
            <a:avLst/>
            <a:gdLst/>
            <a:ahLst/>
            <a:cxnLst/>
            <a:rect r="r" b="b" t="t" l="l"/>
            <a:pathLst>
              <a:path h="2061470" w="1748336">
                <a:moveTo>
                  <a:pt x="0" y="0"/>
                </a:moveTo>
                <a:lnTo>
                  <a:pt x="1748336" y="0"/>
                </a:lnTo>
                <a:lnTo>
                  <a:pt x="1748336" y="2061470"/>
                </a:lnTo>
                <a:lnTo>
                  <a:pt x="0" y="20614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398763" y="962631"/>
            <a:ext cx="5300067" cy="943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9"/>
              </a:lnSpc>
              <a:spcBef>
                <a:spcPct val="0"/>
              </a:spcBef>
            </a:pPr>
            <a:r>
              <a:rPr lang="en-US" sz="5199">
                <a:solidFill>
                  <a:srgbClr val="F1163B"/>
                </a:solidFill>
                <a:latin typeface="Absolutely Sharp "/>
              </a:rPr>
              <a:t>New Feature User Flow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78049" y="1848486"/>
            <a:ext cx="7222886" cy="606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4200">
                <a:solidFill>
                  <a:srgbClr val="000000"/>
                </a:solidFill>
                <a:latin typeface="Absolutely Sharp "/>
              </a:rPr>
              <a:t>Incorporating Generative AI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1241" y="9170399"/>
            <a:ext cx="8244743" cy="179885"/>
          </a:xfrm>
          <a:custGeom>
            <a:avLst/>
            <a:gdLst/>
            <a:ahLst/>
            <a:cxnLst/>
            <a:rect r="r" b="b" t="t" l="l"/>
            <a:pathLst>
              <a:path h="179885" w="8244743">
                <a:moveTo>
                  <a:pt x="0" y="0"/>
                </a:moveTo>
                <a:lnTo>
                  <a:pt x="8244743" y="0"/>
                </a:lnTo>
                <a:lnTo>
                  <a:pt x="8244743" y="179885"/>
                </a:lnTo>
                <a:lnTo>
                  <a:pt x="0" y="1798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36025" y="9168357"/>
            <a:ext cx="8244743" cy="179885"/>
          </a:xfrm>
          <a:custGeom>
            <a:avLst/>
            <a:gdLst/>
            <a:ahLst/>
            <a:cxnLst/>
            <a:rect r="r" b="b" t="t" l="l"/>
            <a:pathLst>
              <a:path h="179885" w="8244743">
                <a:moveTo>
                  <a:pt x="0" y="0"/>
                </a:moveTo>
                <a:lnTo>
                  <a:pt x="8244743" y="0"/>
                </a:lnTo>
                <a:lnTo>
                  <a:pt x="8244743" y="179886"/>
                </a:lnTo>
                <a:lnTo>
                  <a:pt x="0" y="179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99063" y="6551520"/>
            <a:ext cx="5166986" cy="4114800"/>
          </a:xfrm>
          <a:custGeom>
            <a:avLst/>
            <a:gdLst/>
            <a:ahLst/>
            <a:cxnLst/>
            <a:rect r="r" b="b" t="t" l="l"/>
            <a:pathLst>
              <a:path h="4114800" w="5166986">
                <a:moveTo>
                  <a:pt x="0" y="0"/>
                </a:moveTo>
                <a:lnTo>
                  <a:pt x="5166986" y="0"/>
                </a:lnTo>
                <a:lnTo>
                  <a:pt x="5166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25292" y="7675268"/>
            <a:ext cx="1514527" cy="1585073"/>
          </a:xfrm>
          <a:custGeom>
            <a:avLst/>
            <a:gdLst/>
            <a:ahLst/>
            <a:cxnLst/>
            <a:rect r="r" b="b" t="t" l="l"/>
            <a:pathLst>
              <a:path h="1585073" w="1514527">
                <a:moveTo>
                  <a:pt x="0" y="0"/>
                </a:moveTo>
                <a:lnTo>
                  <a:pt x="1514528" y="0"/>
                </a:lnTo>
                <a:lnTo>
                  <a:pt x="1514528" y="1585073"/>
                </a:lnTo>
                <a:lnTo>
                  <a:pt x="0" y="1585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-437772" y="654454"/>
            <a:ext cx="13642348" cy="0"/>
          </a:xfrm>
          <a:prstGeom prst="line">
            <a:avLst/>
          </a:prstGeom>
          <a:ln cap="flat" w="38100">
            <a:solidFill>
              <a:srgbClr val="FD6C6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263939">
            <a:off x="12636043" y="179397"/>
            <a:ext cx="1137067" cy="988215"/>
          </a:xfrm>
          <a:custGeom>
            <a:avLst/>
            <a:gdLst/>
            <a:ahLst/>
            <a:cxnLst/>
            <a:rect r="r" b="b" t="t" l="l"/>
            <a:pathLst>
              <a:path h="988215" w="1137067">
                <a:moveTo>
                  <a:pt x="0" y="0"/>
                </a:moveTo>
                <a:lnTo>
                  <a:pt x="1137067" y="0"/>
                </a:lnTo>
                <a:lnTo>
                  <a:pt x="1137067" y="988215"/>
                </a:lnTo>
                <a:lnTo>
                  <a:pt x="0" y="9882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2599819" y="673504"/>
            <a:ext cx="5319841" cy="0"/>
          </a:xfrm>
          <a:prstGeom prst="line">
            <a:avLst/>
          </a:prstGeom>
          <a:ln cap="flat" w="38100">
            <a:solidFill>
              <a:srgbClr val="FD6C6C">
                <a:alpha val="27843"/>
              </a:srgbClr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2337953" y="1366989"/>
            <a:ext cx="4213031" cy="82296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543612" y="933539"/>
            <a:ext cx="6794341" cy="136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1163B"/>
                </a:solidFill>
                <a:latin typeface="Absolutely Sharp "/>
              </a:rPr>
              <a:t>Our Prototype MVP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603707"/>
            <a:ext cx="10305385" cy="3562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65"/>
              </a:lnSpc>
              <a:spcBef>
                <a:spcPct val="0"/>
              </a:spcBef>
            </a:pPr>
            <a:r>
              <a:rPr lang="en-US" sz="4046">
                <a:solidFill>
                  <a:srgbClr val="323232"/>
                </a:solidFill>
                <a:latin typeface="Gochi Hand"/>
              </a:rPr>
              <a:t>https://www.figma.com/proto/CwQfM22e7PHpUArkzPLz6Q/Team_Alpha?type=design&amp;node-id=62-75&amp;t=tovbOhyJ7pPSzz3B-0&amp;scaling=scale-down&amp;page-id=11%3A2&amp;starting-point-node-id=62%3A75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53363" y="2449778"/>
            <a:ext cx="14581274" cy="7522583"/>
          </a:xfrm>
          <a:custGeom>
            <a:avLst/>
            <a:gdLst/>
            <a:ahLst/>
            <a:cxnLst/>
            <a:rect r="r" b="b" t="t" l="l"/>
            <a:pathLst>
              <a:path h="7522583" w="14581274">
                <a:moveTo>
                  <a:pt x="0" y="0"/>
                </a:moveTo>
                <a:lnTo>
                  <a:pt x="14581274" y="0"/>
                </a:lnTo>
                <a:lnTo>
                  <a:pt x="14581274" y="7522584"/>
                </a:lnTo>
                <a:lnTo>
                  <a:pt x="0" y="752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67994" y="713921"/>
            <a:ext cx="8501261" cy="1248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66"/>
              </a:lnSpc>
              <a:spcBef>
                <a:spcPct val="0"/>
              </a:spcBef>
            </a:pPr>
            <a:r>
              <a:rPr lang="en-US" sz="6820">
                <a:solidFill>
                  <a:srgbClr val="D11E1E"/>
                </a:solidFill>
                <a:latin typeface="Absolutely Sharp "/>
              </a:rPr>
              <a:t>Customer Service Dashboard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32557" y="1843226"/>
            <a:ext cx="7222886" cy="606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4200">
                <a:solidFill>
                  <a:srgbClr val="000000"/>
                </a:solidFill>
                <a:latin typeface="Absolutely Sharp "/>
              </a:rPr>
              <a:t>Incorporating Generative AI </a:t>
            </a:r>
          </a:p>
        </p:txBody>
      </p:sp>
      <p:sp>
        <p:nvSpPr>
          <p:cNvPr name="AutoShape 5" id="5"/>
          <p:cNvSpPr/>
          <p:nvPr/>
        </p:nvSpPr>
        <p:spPr>
          <a:xfrm>
            <a:off x="-1042529" y="673504"/>
            <a:ext cx="13642348" cy="0"/>
          </a:xfrm>
          <a:prstGeom prst="line">
            <a:avLst/>
          </a:prstGeom>
          <a:ln cap="flat" w="38100">
            <a:solidFill>
              <a:srgbClr val="FD6C6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031286" y="179397"/>
            <a:ext cx="1137067" cy="988215"/>
          </a:xfrm>
          <a:custGeom>
            <a:avLst/>
            <a:gdLst/>
            <a:ahLst/>
            <a:cxnLst/>
            <a:rect r="r" b="b" t="t" l="l"/>
            <a:pathLst>
              <a:path h="988215" w="1137067">
                <a:moveTo>
                  <a:pt x="0" y="0"/>
                </a:moveTo>
                <a:lnTo>
                  <a:pt x="1137067" y="0"/>
                </a:lnTo>
                <a:lnTo>
                  <a:pt x="1137067" y="988215"/>
                </a:lnTo>
                <a:lnTo>
                  <a:pt x="0" y="988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2599819" y="673504"/>
            <a:ext cx="5319841" cy="0"/>
          </a:xfrm>
          <a:prstGeom prst="line">
            <a:avLst/>
          </a:prstGeom>
          <a:ln cap="flat" w="38100">
            <a:solidFill>
              <a:srgbClr val="FD6C6C">
                <a:alpha val="27843"/>
              </a:srgbClr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39974"/>
            <a:ext cx="11698830" cy="0"/>
          </a:xfrm>
          <a:prstGeom prst="line">
            <a:avLst/>
          </a:prstGeom>
          <a:ln cap="flat" w="38100">
            <a:solidFill>
              <a:srgbClr val="FD6C6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067579" y="126817"/>
            <a:ext cx="1137067" cy="988215"/>
          </a:xfrm>
          <a:custGeom>
            <a:avLst/>
            <a:gdLst/>
            <a:ahLst/>
            <a:cxnLst/>
            <a:rect r="r" b="b" t="t" l="l"/>
            <a:pathLst>
              <a:path h="988215" w="1137067">
                <a:moveTo>
                  <a:pt x="0" y="0"/>
                </a:moveTo>
                <a:lnTo>
                  <a:pt x="1137067" y="0"/>
                </a:lnTo>
                <a:lnTo>
                  <a:pt x="1137067" y="988214"/>
                </a:lnTo>
                <a:lnTo>
                  <a:pt x="0" y="988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1698830" y="620924"/>
            <a:ext cx="11554839" cy="19050"/>
          </a:xfrm>
          <a:prstGeom prst="line">
            <a:avLst/>
          </a:prstGeom>
          <a:ln cap="flat" w="38100">
            <a:solidFill>
              <a:srgbClr val="FD6C6C">
                <a:alpha val="27843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>
            <a:off x="1836148" y="3527162"/>
            <a:ext cx="736419" cy="0"/>
          </a:xfrm>
          <a:prstGeom prst="line">
            <a:avLst/>
          </a:prstGeom>
          <a:ln cap="flat" w="38100">
            <a:solidFill>
              <a:srgbClr val="C2A6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836148" y="3822437"/>
            <a:ext cx="736419" cy="0"/>
          </a:xfrm>
          <a:prstGeom prst="line">
            <a:avLst/>
          </a:prstGeom>
          <a:ln cap="flat" w="38100">
            <a:solidFill>
              <a:srgbClr val="268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836148" y="4117712"/>
            <a:ext cx="736419" cy="0"/>
          </a:xfrm>
          <a:prstGeom prst="line">
            <a:avLst/>
          </a:prstGeom>
          <a:ln cap="flat" w="38100">
            <a:solidFill>
              <a:srgbClr val="F116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8910229" y="2868810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flipH="true">
            <a:off x="4506052" y="5973415"/>
            <a:ext cx="861017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10" id="10"/>
          <p:cNvSpPr/>
          <p:nvPr/>
        </p:nvSpPr>
        <p:spPr>
          <a:xfrm flipH="false" flipV="false" rot="8893123">
            <a:off x="4975619" y="3811585"/>
            <a:ext cx="6749023" cy="1276179"/>
          </a:xfrm>
          <a:custGeom>
            <a:avLst/>
            <a:gdLst/>
            <a:ahLst/>
            <a:cxnLst/>
            <a:rect r="r" b="b" t="t" l="l"/>
            <a:pathLst>
              <a:path h="1276179" w="6749023">
                <a:moveTo>
                  <a:pt x="0" y="0"/>
                </a:moveTo>
                <a:lnTo>
                  <a:pt x="6749023" y="0"/>
                </a:lnTo>
                <a:lnTo>
                  <a:pt x="6749023" y="1276179"/>
                </a:lnTo>
                <a:lnTo>
                  <a:pt x="0" y="12761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9157961">
            <a:off x="6123688" y="6771927"/>
            <a:ext cx="6716924" cy="1270109"/>
          </a:xfrm>
          <a:custGeom>
            <a:avLst/>
            <a:gdLst/>
            <a:ahLst/>
            <a:cxnLst/>
            <a:rect r="r" b="b" t="t" l="l"/>
            <a:pathLst>
              <a:path h="1270109" w="6716924">
                <a:moveTo>
                  <a:pt x="0" y="1270109"/>
                </a:moveTo>
                <a:lnTo>
                  <a:pt x="6716924" y="1270109"/>
                </a:lnTo>
                <a:lnTo>
                  <a:pt x="6716924" y="0"/>
                </a:lnTo>
                <a:lnTo>
                  <a:pt x="0" y="0"/>
                </a:lnTo>
                <a:lnTo>
                  <a:pt x="0" y="12701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5981335" y="3331900"/>
            <a:ext cx="6223311" cy="4925111"/>
          </a:xfrm>
          <a:prstGeom prst="line">
            <a:avLst/>
          </a:prstGeom>
          <a:ln cap="flat" w="38100">
            <a:solidFill>
              <a:srgbClr val="268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8110554" y="9423627"/>
            <a:ext cx="1989981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Absolutely Sharp "/>
              </a:rPr>
              <a:t>Satisfaction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16223" y="5606703"/>
            <a:ext cx="243901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Absolutely Sharp "/>
              </a:rPr>
              <a:t>Present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22560" y="3265225"/>
            <a:ext cx="1127968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Absolutely Sharp "/>
              </a:rPr>
              <a:t>Delighters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15974" y="3560500"/>
            <a:ext cx="114114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Absolutely Sharp "/>
              </a:rPr>
              <a:t>Attractive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73422" y="3855775"/>
            <a:ext cx="102624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Absolutely Sharp "/>
              </a:rPr>
              <a:t>Must-Be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99666" y="838806"/>
            <a:ext cx="10532488" cy="129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05"/>
              </a:lnSpc>
            </a:pPr>
            <a:r>
              <a:rPr lang="en-US" sz="6717">
                <a:solidFill>
                  <a:srgbClr val="F1163B"/>
                </a:solidFill>
                <a:latin typeface="Absolutely Sharp "/>
              </a:rPr>
              <a:t>Feature Prioritization: Kano Model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67036" y="5606703"/>
            <a:ext cx="243901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Absolutely Sharp "/>
              </a:rPr>
              <a:t>Present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61519" y="1973460"/>
            <a:ext cx="243901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Absolutely Sharp "/>
              </a:rPr>
              <a:t>Delighted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820567" y="6489405"/>
            <a:ext cx="279968" cy="27996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715100" y="6422730"/>
            <a:ext cx="148954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bsolutely Sharp "/>
              </a:rPr>
              <a:t>Accuracy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65629" y="4610121"/>
            <a:ext cx="243901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bsolutely Sharp "/>
              </a:rPr>
              <a:t>Speed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100535" y="4760650"/>
            <a:ext cx="279968" cy="279968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7381551" y="3503350"/>
            <a:ext cx="243901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bsolutely Sharp "/>
              </a:rPr>
              <a:t>Personalization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0466795" y="6349421"/>
            <a:ext cx="279968" cy="279968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9197096" y="6702698"/>
            <a:ext cx="243901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bsolutely Sharp "/>
              </a:rPr>
              <a:t> Security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409545" y="3977728"/>
            <a:ext cx="279968" cy="279968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186827" y="3051932"/>
            <a:ext cx="279968" cy="279968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0416604" y="2817550"/>
            <a:ext cx="243901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bsolutely Sharp "/>
              </a:rPr>
              <a:t>Auto-Resolution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5076" y="9701077"/>
            <a:ext cx="8244743" cy="179885"/>
          </a:xfrm>
          <a:custGeom>
            <a:avLst/>
            <a:gdLst/>
            <a:ahLst/>
            <a:cxnLst/>
            <a:rect r="r" b="b" t="t" l="l"/>
            <a:pathLst>
              <a:path h="179885" w="8244743">
                <a:moveTo>
                  <a:pt x="0" y="0"/>
                </a:moveTo>
                <a:lnTo>
                  <a:pt x="8244744" y="0"/>
                </a:lnTo>
                <a:lnTo>
                  <a:pt x="8244744" y="179886"/>
                </a:lnTo>
                <a:lnTo>
                  <a:pt x="0" y="179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97257" y="9701077"/>
            <a:ext cx="8244743" cy="179885"/>
          </a:xfrm>
          <a:custGeom>
            <a:avLst/>
            <a:gdLst/>
            <a:ahLst/>
            <a:cxnLst/>
            <a:rect r="r" b="b" t="t" l="l"/>
            <a:pathLst>
              <a:path h="179885" w="8244743">
                <a:moveTo>
                  <a:pt x="0" y="0"/>
                </a:moveTo>
                <a:lnTo>
                  <a:pt x="8244743" y="0"/>
                </a:lnTo>
                <a:lnTo>
                  <a:pt x="8244743" y="179886"/>
                </a:lnTo>
                <a:lnTo>
                  <a:pt x="0" y="179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818094" y="5677897"/>
            <a:ext cx="7441206" cy="2967089"/>
            <a:chOff x="0" y="0"/>
            <a:chExt cx="1959824" cy="7814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9824" cy="781455"/>
            </a:xfrm>
            <a:custGeom>
              <a:avLst/>
              <a:gdLst/>
              <a:ahLst/>
              <a:cxnLst/>
              <a:rect r="r" b="b" t="t" l="l"/>
              <a:pathLst>
                <a:path h="781455" w="1959824">
                  <a:moveTo>
                    <a:pt x="69708" y="0"/>
                  </a:moveTo>
                  <a:lnTo>
                    <a:pt x="1890116" y="0"/>
                  </a:lnTo>
                  <a:cubicBezTo>
                    <a:pt x="1928615" y="0"/>
                    <a:pt x="1959824" y="31209"/>
                    <a:pt x="1959824" y="69708"/>
                  </a:cubicBezTo>
                  <a:lnTo>
                    <a:pt x="1959824" y="711748"/>
                  </a:lnTo>
                  <a:cubicBezTo>
                    <a:pt x="1959824" y="750246"/>
                    <a:pt x="1928615" y="781455"/>
                    <a:pt x="1890116" y="781455"/>
                  </a:cubicBezTo>
                  <a:lnTo>
                    <a:pt x="69708" y="781455"/>
                  </a:lnTo>
                  <a:cubicBezTo>
                    <a:pt x="31209" y="781455"/>
                    <a:pt x="0" y="750246"/>
                    <a:pt x="0" y="711748"/>
                  </a:cubicBezTo>
                  <a:lnTo>
                    <a:pt x="0" y="69708"/>
                  </a:lnTo>
                  <a:cubicBezTo>
                    <a:pt x="0" y="31209"/>
                    <a:pt x="31209" y="0"/>
                    <a:pt x="69708" y="0"/>
                  </a:cubicBezTo>
                  <a:close/>
                </a:path>
              </a:pathLst>
            </a:custGeom>
            <a:solidFill>
              <a:srgbClr val="FCFCFC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959824" cy="781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943451" y="8205947"/>
            <a:ext cx="1514527" cy="1585073"/>
          </a:xfrm>
          <a:custGeom>
            <a:avLst/>
            <a:gdLst/>
            <a:ahLst/>
            <a:cxnLst/>
            <a:rect r="r" b="b" t="t" l="l"/>
            <a:pathLst>
              <a:path h="1585073" w="1514527">
                <a:moveTo>
                  <a:pt x="0" y="0"/>
                </a:moveTo>
                <a:lnTo>
                  <a:pt x="1514528" y="0"/>
                </a:lnTo>
                <a:lnTo>
                  <a:pt x="1514528" y="1585073"/>
                </a:lnTo>
                <a:lnTo>
                  <a:pt x="0" y="15850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2453920"/>
            <a:ext cx="6836648" cy="6409508"/>
            <a:chOff x="0" y="0"/>
            <a:chExt cx="1800599" cy="16881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00599" cy="1688101"/>
            </a:xfrm>
            <a:custGeom>
              <a:avLst/>
              <a:gdLst/>
              <a:ahLst/>
              <a:cxnLst/>
              <a:rect r="r" b="b" t="t" l="l"/>
              <a:pathLst>
                <a:path h="1688101" w="1800599">
                  <a:moveTo>
                    <a:pt x="75872" y="0"/>
                  </a:moveTo>
                  <a:lnTo>
                    <a:pt x="1724727" y="0"/>
                  </a:lnTo>
                  <a:cubicBezTo>
                    <a:pt x="1744849" y="0"/>
                    <a:pt x="1764148" y="7994"/>
                    <a:pt x="1778376" y="22222"/>
                  </a:cubicBezTo>
                  <a:cubicBezTo>
                    <a:pt x="1792605" y="36451"/>
                    <a:pt x="1800599" y="55749"/>
                    <a:pt x="1800599" y="75872"/>
                  </a:cubicBezTo>
                  <a:lnTo>
                    <a:pt x="1800599" y="1612229"/>
                  </a:lnTo>
                  <a:cubicBezTo>
                    <a:pt x="1800599" y="1632352"/>
                    <a:pt x="1792605" y="1651650"/>
                    <a:pt x="1778376" y="1665879"/>
                  </a:cubicBezTo>
                  <a:cubicBezTo>
                    <a:pt x="1764148" y="1680107"/>
                    <a:pt x="1744849" y="1688101"/>
                    <a:pt x="1724727" y="1688101"/>
                  </a:cubicBezTo>
                  <a:lnTo>
                    <a:pt x="75872" y="1688101"/>
                  </a:lnTo>
                  <a:cubicBezTo>
                    <a:pt x="55749" y="1688101"/>
                    <a:pt x="36451" y="1680107"/>
                    <a:pt x="22222" y="1665879"/>
                  </a:cubicBezTo>
                  <a:cubicBezTo>
                    <a:pt x="7994" y="1651650"/>
                    <a:pt x="0" y="1632352"/>
                    <a:pt x="0" y="1612229"/>
                  </a:cubicBezTo>
                  <a:lnTo>
                    <a:pt x="0" y="75872"/>
                  </a:lnTo>
                  <a:cubicBezTo>
                    <a:pt x="0" y="55749"/>
                    <a:pt x="7994" y="36451"/>
                    <a:pt x="22222" y="22222"/>
                  </a:cubicBezTo>
                  <a:cubicBezTo>
                    <a:pt x="36451" y="7994"/>
                    <a:pt x="55749" y="0"/>
                    <a:pt x="75872" y="0"/>
                  </a:cubicBezTo>
                  <a:close/>
                </a:path>
              </a:pathLst>
            </a:custGeom>
            <a:solidFill>
              <a:srgbClr val="FCFCFC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800599" cy="1688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304493" y="4045784"/>
            <a:ext cx="4574699" cy="1594399"/>
          </a:xfrm>
          <a:custGeom>
            <a:avLst/>
            <a:gdLst/>
            <a:ahLst/>
            <a:cxnLst/>
            <a:rect r="r" b="b" t="t" l="l"/>
            <a:pathLst>
              <a:path h="1594399" w="4574699">
                <a:moveTo>
                  <a:pt x="0" y="0"/>
                </a:moveTo>
                <a:lnTo>
                  <a:pt x="4574699" y="0"/>
                </a:lnTo>
                <a:lnTo>
                  <a:pt x="4574699" y="1594399"/>
                </a:lnTo>
                <a:lnTo>
                  <a:pt x="0" y="15943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304493" y="6138585"/>
            <a:ext cx="4240078" cy="2382520"/>
          </a:xfrm>
          <a:custGeom>
            <a:avLst/>
            <a:gdLst/>
            <a:ahLst/>
            <a:cxnLst/>
            <a:rect r="r" b="b" t="t" l="l"/>
            <a:pathLst>
              <a:path h="2382520" w="4240078">
                <a:moveTo>
                  <a:pt x="0" y="0"/>
                </a:moveTo>
                <a:lnTo>
                  <a:pt x="4240077" y="0"/>
                </a:lnTo>
                <a:lnTo>
                  <a:pt x="4240077" y="2382520"/>
                </a:lnTo>
                <a:lnTo>
                  <a:pt x="0" y="23825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389883" y="6599273"/>
            <a:ext cx="3148814" cy="1822667"/>
          </a:xfrm>
          <a:custGeom>
            <a:avLst/>
            <a:gdLst/>
            <a:ahLst/>
            <a:cxnLst/>
            <a:rect r="r" b="b" t="t" l="l"/>
            <a:pathLst>
              <a:path h="1822667" w="3148814">
                <a:moveTo>
                  <a:pt x="0" y="0"/>
                </a:moveTo>
                <a:lnTo>
                  <a:pt x="3148814" y="0"/>
                </a:lnTo>
                <a:lnTo>
                  <a:pt x="3148814" y="1822667"/>
                </a:lnTo>
                <a:lnTo>
                  <a:pt x="0" y="18226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068967" y="6618640"/>
            <a:ext cx="2687031" cy="1741862"/>
          </a:xfrm>
          <a:custGeom>
            <a:avLst/>
            <a:gdLst/>
            <a:ahLst/>
            <a:cxnLst/>
            <a:rect r="r" b="b" t="t" l="l"/>
            <a:pathLst>
              <a:path h="1741862" w="2687031">
                <a:moveTo>
                  <a:pt x="0" y="0"/>
                </a:moveTo>
                <a:lnTo>
                  <a:pt x="2687031" y="0"/>
                </a:lnTo>
                <a:lnTo>
                  <a:pt x="2687031" y="1741862"/>
                </a:lnTo>
                <a:lnTo>
                  <a:pt x="0" y="17418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994744" y="824772"/>
            <a:ext cx="14686393" cy="139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220"/>
              </a:lnSpc>
              <a:spcBef>
                <a:spcPct val="0"/>
              </a:spcBef>
            </a:pPr>
            <a:r>
              <a:rPr lang="en-US" sz="7300">
                <a:solidFill>
                  <a:srgbClr val="F1163B"/>
                </a:solidFill>
                <a:latin typeface="Absolutely Sharp "/>
              </a:rPr>
              <a:t>Metric Considered (Customer Satisfaction)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36462" y="2447329"/>
            <a:ext cx="5816650" cy="1162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Absolutely Sharp "/>
              </a:rPr>
              <a:t>North star Metric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739820" y="2453920"/>
            <a:ext cx="7401077" cy="2967089"/>
            <a:chOff x="0" y="0"/>
            <a:chExt cx="1949255" cy="7814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49255" cy="781455"/>
            </a:xfrm>
            <a:custGeom>
              <a:avLst/>
              <a:gdLst/>
              <a:ahLst/>
              <a:cxnLst/>
              <a:rect r="r" b="b" t="t" l="l"/>
              <a:pathLst>
                <a:path h="781455" w="1949255">
                  <a:moveTo>
                    <a:pt x="70086" y="0"/>
                  </a:moveTo>
                  <a:lnTo>
                    <a:pt x="1879169" y="0"/>
                  </a:lnTo>
                  <a:cubicBezTo>
                    <a:pt x="1897757" y="0"/>
                    <a:pt x="1915584" y="7384"/>
                    <a:pt x="1928727" y="20528"/>
                  </a:cubicBezTo>
                  <a:cubicBezTo>
                    <a:pt x="1941871" y="33671"/>
                    <a:pt x="1949255" y="51498"/>
                    <a:pt x="1949255" y="70086"/>
                  </a:cubicBezTo>
                  <a:lnTo>
                    <a:pt x="1949255" y="711370"/>
                  </a:lnTo>
                  <a:cubicBezTo>
                    <a:pt x="1949255" y="729958"/>
                    <a:pt x="1941871" y="747784"/>
                    <a:pt x="1928727" y="760928"/>
                  </a:cubicBezTo>
                  <a:cubicBezTo>
                    <a:pt x="1915584" y="774072"/>
                    <a:pt x="1897757" y="781455"/>
                    <a:pt x="1879169" y="781455"/>
                  </a:cubicBezTo>
                  <a:lnTo>
                    <a:pt x="70086" y="781455"/>
                  </a:lnTo>
                  <a:cubicBezTo>
                    <a:pt x="51498" y="781455"/>
                    <a:pt x="33671" y="774072"/>
                    <a:pt x="20528" y="760928"/>
                  </a:cubicBezTo>
                  <a:cubicBezTo>
                    <a:pt x="7384" y="747784"/>
                    <a:pt x="0" y="729958"/>
                    <a:pt x="0" y="711370"/>
                  </a:cubicBezTo>
                  <a:lnTo>
                    <a:pt x="0" y="70086"/>
                  </a:lnTo>
                  <a:cubicBezTo>
                    <a:pt x="0" y="51498"/>
                    <a:pt x="7384" y="33671"/>
                    <a:pt x="20528" y="20528"/>
                  </a:cubicBezTo>
                  <a:cubicBezTo>
                    <a:pt x="33671" y="7384"/>
                    <a:pt x="51498" y="0"/>
                    <a:pt x="70086" y="0"/>
                  </a:cubicBezTo>
                  <a:close/>
                </a:path>
              </a:pathLst>
            </a:custGeom>
            <a:solidFill>
              <a:srgbClr val="FCFCFC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1949255" cy="781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1060451" y="2225320"/>
            <a:ext cx="4956492" cy="116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89"/>
              </a:lnSpc>
              <a:spcBef>
                <a:spcPct val="0"/>
              </a:spcBef>
            </a:pPr>
            <a:r>
              <a:rPr lang="en-US" sz="6135">
                <a:solidFill>
                  <a:srgbClr val="000000"/>
                </a:solidFill>
                <a:latin typeface="Absolutely Sharp "/>
              </a:rPr>
              <a:t>Counter Metric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2484028" y="3609370"/>
            <a:ext cx="1584939" cy="1466597"/>
          </a:xfrm>
          <a:custGeom>
            <a:avLst/>
            <a:gdLst/>
            <a:ahLst/>
            <a:cxnLst/>
            <a:rect r="r" b="b" t="t" l="l"/>
            <a:pathLst>
              <a:path h="1466597" w="1584939">
                <a:moveTo>
                  <a:pt x="0" y="0"/>
                </a:moveTo>
                <a:lnTo>
                  <a:pt x="1584939" y="0"/>
                </a:lnTo>
                <a:lnTo>
                  <a:pt x="1584939" y="1466597"/>
                </a:lnTo>
                <a:lnTo>
                  <a:pt x="0" y="14665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1653975" y="5439772"/>
            <a:ext cx="5816650" cy="115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40"/>
              </a:lnSpc>
              <a:spcBef>
                <a:spcPct val="0"/>
              </a:spcBef>
            </a:pPr>
            <a:r>
              <a:rPr lang="en-US" sz="6100">
                <a:solidFill>
                  <a:srgbClr val="000000"/>
                </a:solidFill>
                <a:latin typeface="Absolutely Sharp "/>
              </a:rPr>
              <a:t>Vanity Metric</a:t>
            </a:r>
          </a:p>
        </p:txBody>
      </p:sp>
      <p:sp>
        <p:nvSpPr>
          <p:cNvPr name="AutoShape 23" id="23"/>
          <p:cNvSpPr/>
          <p:nvPr/>
        </p:nvSpPr>
        <p:spPr>
          <a:xfrm>
            <a:off x="-1042529" y="673504"/>
            <a:ext cx="14581226" cy="0"/>
          </a:xfrm>
          <a:prstGeom prst="line">
            <a:avLst/>
          </a:prstGeom>
          <a:ln cap="flat" w="38100">
            <a:solidFill>
              <a:srgbClr val="FD6C6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3122793" y="179397"/>
            <a:ext cx="1137067" cy="988215"/>
          </a:xfrm>
          <a:custGeom>
            <a:avLst/>
            <a:gdLst/>
            <a:ahLst/>
            <a:cxnLst/>
            <a:rect r="r" b="b" t="t" l="l"/>
            <a:pathLst>
              <a:path h="988215" w="1137067">
                <a:moveTo>
                  <a:pt x="0" y="0"/>
                </a:moveTo>
                <a:lnTo>
                  <a:pt x="1137067" y="0"/>
                </a:lnTo>
                <a:lnTo>
                  <a:pt x="1137067" y="988215"/>
                </a:lnTo>
                <a:lnTo>
                  <a:pt x="0" y="9882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5" id="25"/>
          <p:cNvSpPr/>
          <p:nvPr/>
        </p:nvSpPr>
        <p:spPr>
          <a:xfrm>
            <a:off x="13939583" y="673504"/>
            <a:ext cx="3980078" cy="0"/>
          </a:xfrm>
          <a:prstGeom prst="line">
            <a:avLst/>
          </a:prstGeom>
          <a:ln cap="flat" w="38100">
            <a:solidFill>
              <a:srgbClr val="FD6C6C">
                <a:alpha val="27843"/>
              </a:srgbClr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800049" y="6940570"/>
            <a:ext cx="7373855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5400000">
            <a:off x="3994098" y="7118444"/>
            <a:ext cx="7729605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5400000">
            <a:off x="7459722" y="7034270"/>
            <a:ext cx="7542205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400000">
            <a:off x="10831646" y="7034270"/>
            <a:ext cx="7542205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-176175" y="3258405"/>
            <a:ext cx="18780128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0" y="4958803"/>
            <a:ext cx="18288000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0" y="6803761"/>
            <a:ext cx="18603953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4522241" y="3327559"/>
            <a:ext cx="3054348" cy="760559"/>
            <a:chOff x="0" y="0"/>
            <a:chExt cx="7625895" cy="18989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625894" cy="1898914"/>
            </a:xfrm>
            <a:custGeom>
              <a:avLst/>
              <a:gdLst/>
              <a:ahLst/>
              <a:cxnLst/>
              <a:rect r="r" b="b" t="t" l="l"/>
              <a:pathLst>
                <a:path h="1898914" w="7625894">
                  <a:moveTo>
                    <a:pt x="7625894" y="949457"/>
                  </a:moveTo>
                  <a:cubicBezTo>
                    <a:pt x="7625894" y="1470416"/>
                    <a:pt x="7197523" y="1898914"/>
                    <a:pt x="6668950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6668950" y="0"/>
                  </a:lnTo>
                  <a:cubicBezTo>
                    <a:pt x="7197396" y="0"/>
                    <a:pt x="7625894" y="428371"/>
                    <a:pt x="7625894" y="949457"/>
                  </a:cubicBezTo>
                  <a:close/>
                </a:path>
              </a:pathLst>
            </a:custGeom>
            <a:solidFill>
              <a:srgbClr val="CAEEE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038359" y="5945422"/>
            <a:ext cx="3290130" cy="700234"/>
            <a:chOff x="0" y="0"/>
            <a:chExt cx="8922262" cy="18989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922262" cy="1898914"/>
            </a:xfrm>
            <a:custGeom>
              <a:avLst/>
              <a:gdLst/>
              <a:ahLst/>
              <a:cxnLst/>
              <a:rect r="r" b="b" t="t" l="l"/>
              <a:pathLst>
                <a:path h="1898914" w="8922262">
                  <a:moveTo>
                    <a:pt x="8922262" y="949457"/>
                  </a:moveTo>
                  <a:cubicBezTo>
                    <a:pt x="8922262" y="1470416"/>
                    <a:pt x="8493890" y="1898914"/>
                    <a:pt x="7965316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7965316" y="0"/>
                  </a:lnTo>
                  <a:cubicBezTo>
                    <a:pt x="8493764" y="0"/>
                    <a:pt x="8922262" y="428371"/>
                    <a:pt x="8922262" y="949457"/>
                  </a:cubicBezTo>
                  <a:close/>
                </a:path>
              </a:pathLst>
            </a:custGeom>
            <a:solidFill>
              <a:srgbClr val="FFECA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284715" y="5098639"/>
            <a:ext cx="3250286" cy="700234"/>
            <a:chOff x="0" y="0"/>
            <a:chExt cx="8814214" cy="18989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814214" cy="1898914"/>
            </a:xfrm>
            <a:custGeom>
              <a:avLst/>
              <a:gdLst/>
              <a:ahLst/>
              <a:cxnLst/>
              <a:rect r="r" b="b" t="t" l="l"/>
              <a:pathLst>
                <a:path h="1898914" w="8814214">
                  <a:moveTo>
                    <a:pt x="8814214" y="949457"/>
                  </a:moveTo>
                  <a:cubicBezTo>
                    <a:pt x="8814214" y="1470416"/>
                    <a:pt x="8385842" y="1898914"/>
                    <a:pt x="7857268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7857268" y="0"/>
                  </a:lnTo>
                  <a:cubicBezTo>
                    <a:pt x="8385716" y="0"/>
                    <a:pt x="8814214" y="428371"/>
                    <a:pt x="8814214" y="949457"/>
                  </a:cubicBezTo>
                  <a:close/>
                </a:path>
              </a:pathLst>
            </a:custGeom>
            <a:solidFill>
              <a:srgbClr val="F6C9C8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5284715" y="4207325"/>
            <a:ext cx="2579021" cy="772107"/>
            <a:chOff x="0" y="0"/>
            <a:chExt cx="6342826" cy="18989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42826" cy="1898914"/>
            </a:xfrm>
            <a:custGeom>
              <a:avLst/>
              <a:gdLst/>
              <a:ahLst/>
              <a:cxnLst/>
              <a:rect r="r" b="b" t="t" l="l"/>
              <a:pathLst>
                <a:path h="1898914" w="6342826">
                  <a:moveTo>
                    <a:pt x="6342826" y="949457"/>
                  </a:moveTo>
                  <a:cubicBezTo>
                    <a:pt x="6342826" y="1470416"/>
                    <a:pt x="5914455" y="1898914"/>
                    <a:pt x="5385881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5385881" y="0"/>
                  </a:lnTo>
                  <a:cubicBezTo>
                    <a:pt x="5914329" y="0"/>
                    <a:pt x="6342826" y="428371"/>
                    <a:pt x="6342826" y="949457"/>
                  </a:cubicBezTo>
                  <a:close/>
                </a:path>
              </a:pathLst>
            </a:custGeom>
            <a:solidFill>
              <a:srgbClr val="F8EDE4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876501" y="6903773"/>
            <a:ext cx="7552340" cy="700234"/>
            <a:chOff x="0" y="0"/>
            <a:chExt cx="20480636" cy="18989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480635" cy="1898914"/>
            </a:xfrm>
            <a:custGeom>
              <a:avLst/>
              <a:gdLst/>
              <a:ahLst/>
              <a:cxnLst/>
              <a:rect r="r" b="b" t="t" l="l"/>
              <a:pathLst>
                <a:path h="1898914" w="20480635">
                  <a:moveTo>
                    <a:pt x="20480635" y="949457"/>
                  </a:moveTo>
                  <a:cubicBezTo>
                    <a:pt x="20480635" y="1470416"/>
                    <a:pt x="20052264" y="1898914"/>
                    <a:pt x="19523690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9523690" y="0"/>
                  </a:lnTo>
                  <a:cubicBezTo>
                    <a:pt x="20052137" y="0"/>
                    <a:pt x="20480635" y="428371"/>
                    <a:pt x="20480635" y="949457"/>
                  </a:cubicBezTo>
                  <a:close/>
                </a:path>
              </a:pathLst>
            </a:custGeom>
            <a:solidFill>
              <a:srgbClr val="F4DCDC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750268" y="7756407"/>
            <a:ext cx="5852480" cy="700234"/>
            <a:chOff x="0" y="0"/>
            <a:chExt cx="15870912" cy="189891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870912" cy="1898914"/>
            </a:xfrm>
            <a:custGeom>
              <a:avLst/>
              <a:gdLst/>
              <a:ahLst/>
              <a:cxnLst/>
              <a:rect r="r" b="b" t="t" l="l"/>
              <a:pathLst>
                <a:path h="1898914" w="15870912">
                  <a:moveTo>
                    <a:pt x="15870912" y="949457"/>
                  </a:moveTo>
                  <a:cubicBezTo>
                    <a:pt x="15870912" y="1470416"/>
                    <a:pt x="15442541" y="1898914"/>
                    <a:pt x="14913967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4913967" y="0"/>
                  </a:lnTo>
                  <a:cubicBezTo>
                    <a:pt x="15442414" y="0"/>
                    <a:pt x="15870912" y="428371"/>
                    <a:pt x="15870912" y="949457"/>
                  </a:cubicBezTo>
                  <a:close/>
                </a:path>
              </a:pathLst>
            </a:custGeom>
            <a:solidFill>
              <a:srgbClr val="CAEEEF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764148" y="3624926"/>
            <a:ext cx="2050496" cy="1167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8"/>
              </a:lnSpc>
            </a:pPr>
            <a:r>
              <a:rPr lang="en-US" sz="3163" spc="158">
                <a:solidFill>
                  <a:srgbClr val="191919"/>
                </a:solidFill>
                <a:latin typeface="Absolutely Sharp "/>
              </a:rPr>
              <a:t>Research and Planning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4148" y="8765612"/>
            <a:ext cx="3292216" cy="1764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2"/>
              </a:lnSpc>
            </a:pPr>
            <a:r>
              <a:rPr lang="en-US" sz="3194" spc="159">
                <a:solidFill>
                  <a:srgbClr val="191919"/>
                </a:solidFill>
                <a:latin typeface="Absolutely Sharp "/>
              </a:rPr>
              <a:t>Support and</a:t>
            </a:r>
            <a:r>
              <a:rPr lang="en-US" sz="3194" spc="159">
                <a:solidFill>
                  <a:srgbClr val="191919"/>
                </a:solidFill>
                <a:latin typeface="Absolutely Sharp "/>
              </a:rPr>
              <a:t> </a:t>
            </a:r>
          </a:p>
          <a:p>
            <a:pPr algn="just">
              <a:lnSpc>
                <a:spcPts val="4472"/>
              </a:lnSpc>
            </a:pPr>
            <a:r>
              <a:rPr lang="en-US" sz="3194" spc="159">
                <a:solidFill>
                  <a:srgbClr val="191919"/>
                </a:solidFill>
                <a:latin typeface="Absolutely Sharp "/>
              </a:rPr>
              <a:t>Monitoring</a:t>
            </a:r>
          </a:p>
          <a:p>
            <a:pPr algn="just">
              <a:lnSpc>
                <a:spcPts val="477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5327588" y="2434638"/>
            <a:ext cx="171077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191919"/>
                </a:solidFill>
                <a:latin typeface="Absolutely Sharp "/>
              </a:rPr>
              <a:t>1st Quarter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78683" y="2438766"/>
            <a:ext cx="1710771" cy="53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191919"/>
                </a:solidFill>
                <a:latin typeface="Absolutely Sharp "/>
              </a:rPr>
              <a:t>2nd Quarter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29778" y="2438766"/>
            <a:ext cx="1710771" cy="53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191919"/>
                </a:solidFill>
                <a:latin typeface="Absolutely Sharp "/>
              </a:rPr>
              <a:t>3rd Quarter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380873" y="2438766"/>
            <a:ext cx="1710771" cy="53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191919"/>
                </a:solidFill>
                <a:latin typeface="Absolutely Sharp "/>
              </a:rPr>
              <a:t>4th Quarter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64148" y="2438766"/>
            <a:ext cx="2689366" cy="560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29"/>
              </a:lnSpc>
            </a:pPr>
            <a:r>
              <a:rPr lang="en-US" sz="3099">
                <a:solidFill>
                  <a:srgbClr val="191919"/>
                </a:solidFill>
                <a:latin typeface="Absolutely Sharp "/>
              </a:rPr>
              <a:t>Teams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644330" y="3201633"/>
            <a:ext cx="3057218" cy="926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5"/>
              </a:lnSpc>
            </a:pPr>
            <a:r>
              <a:rPr lang="en-US" sz="2689">
                <a:solidFill>
                  <a:srgbClr val="191919"/>
                </a:solidFill>
                <a:latin typeface="Absolutely Sharp "/>
              </a:rPr>
              <a:t>Project Scope and benchmarks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683221" y="930958"/>
            <a:ext cx="5212329" cy="1156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19"/>
              </a:lnSpc>
            </a:pPr>
            <a:r>
              <a:rPr lang="en-US" sz="6399" spc="-191">
                <a:solidFill>
                  <a:srgbClr val="F1163B"/>
                </a:solidFill>
                <a:latin typeface="Absolutely Sharp "/>
              </a:rPr>
              <a:t>Product Roadmap</a:t>
            </a:r>
          </a:p>
        </p:txBody>
      </p:sp>
      <p:sp>
        <p:nvSpPr>
          <p:cNvPr name="AutoShape 30" id="30"/>
          <p:cNvSpPr/>
          <p:nvPr/>
        </p:nvSpPr>
        <p:spPr>
          <a:xfrm>
            <a:off x="0" y="8574786"/>
            <a:ext cx="18603953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11102144" y="9144350"/>
            <a:ext cx="7062084" cy="649783"/>
            <a:chOff x="0" y="0"/>
            <a:chExt cx="20638111" cy="189891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0638111" cy="1898914"/>
            </a:xfrm>
            <a:custGeom>
              <a:avLst/>
              <a:gdLst/>
              <a:ahLst/>
              <a:cxnLst/>
              <a:rect r="r" b="b" t="t" l="l"/>
              <a:pathLst>
                <a:path h="1898914" w="20638111">
                  <a:moveTo>
                    <a:pt x="20638111" y="949457"/>
                  </a:moveTo>
                  <a:cubicBezTo>
                    <a:pt x="20638111" y="1470416"/>
                    <a:pt x="20209740" y="1898914"/>
                    <a:pt x="19681166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9681166" y="0"/>
                  </a:lnTo>
                  <a:cubicBezTo>
                    <a:pt x="20209613" y="0"/>
                    <a:pt x="20638111" y="428371"/>
                    <a:pt x="20638111" y="949457"/>
                  </a:cubicBezTo>
                  <a:close/>
                </a:path>
              </a:pathLst>
            </a:custGeom>
            <a:solidFill>
              <a:srgbClr val="FFECAF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764148" y="6980840"/>
            <a:ext cx="3496628" cy="1724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67"/>
              </a:lnSpc>
            </a:pPr>
            <a:r>
              <a:rPr lang="en-US" sz="3191" spc="159">
                <a:solidFill>
                  <a:srgbClr val="191919"/>
                </a:solidFill>
                <a:latin typeface="Absolutely Sharp "/>
              </a:rPr>
              <a:t>Development,</a:t>
            </a:r>
          </a:p>
          <a:p>
            <a:pPr algn="just">
              <a:lnSpc>
                <a:spcPts val="4467"/>
              </a:lnSpc>
            </a:pPr>
            <a:r>
              <a:rPr lang="en-US" sz="3191" spc="159">
                <a:solidFill>
                  <a:srgbClr val="191919"/>
                </a:solidFill>
                <a:latin typeface="Absolutely Sharp "/>
              </a:rPr>
              <a:t>Testing,Deployment</a:t>
            </a:r>
          </a:p>
          <a:p>
            <a:pPr algn="just">
              <a:lnSpc>
                <a:spcPts val="4467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5447624" y="4226219"/>
            <a:ext cx="2253205" cy="53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191919"/>
                </a:solidFill>
                <a:latin typeface="Absolutely Sharp "/>
              </a:rPr>
              <a:t>User Research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783256" y="5151576"/>
            <a:ext cx="2253205" cy="4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2699">
                <a:solidFill>
                  <a:srgbClr val="191919"/>
                </a:solidFill>
                <a:latin typeface="Absolutely Sharp "/>
              </a:rPr>
              <a:t>UI/UX Design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623665" y="5952861"/>
            <a:ext cx="225320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191919"/>
                </a:solidFill>
                <a:latin typeface="Absolutely Sharp "/>
              </a:rPr>
              <a:t>Usability Testing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409792" y="6938930"/>
            <a:ext cx="6485758" cy="53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191919"/>
                </a:solidFill>
                <a:latin typeface="Absolutely Sharp "/>
              </a:rPr>
              <a:t>Build Features, Develop Algorithms &amp; Integrate AI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096668" y="7778547"/>
            <a:ext cx="5151580" cy="560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</a:pPr>
            <a:r>
              <a:rPr lang="en-US" sz="3099">
                <a:solidFill>
                  <a:srgbClr val="191919"/>
                </a:solidFill>
                <a:latin typeface="Absolutely Sharp "/>
              </a:rPr>
              <a:t>Testing and Hypothesis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4602748" y="6941873"/>
            <a:ext cx="3685252" cy="700234"/>
            <a:chOff x="0" y="0"/>
            <a:chExt cx="9993765" cy="1898914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9993764" cy="1898914"/>
            </a:xfrm>
            <a:custGeom>
              <a:avLst/>
              <a:gdLst/>
              <a:ahLst/>
              <a:cxnLst/>
              <a:rect r="r" b="b" t="t" l="l"/>
              <a:pathLst>
                <a:path h="1898914" w="9993764">
                  <a:moveTo>
                    <a:pt x="9993764" y="949457"/>
                  </a:moveTo>
                  <a:cubicBezTo>
                    <a:pt x="9993764" y="1470416"/>
                    <a:pt x="9565394" y="1898914"/>
                    <a:pt x="9036820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9036820" y="0"/>
                  </a:lnTo>
                  <a:cubicBezTo>
                    <a:pt x="9565267" y="0"/>
                    <a:pt x="9993764" y="428371"/>
                    <a:pt x="9993764" y="949457"/>
                  </a:cubicBezTo>
                  <a:close/>
                </a:path>
              </a:pathLst>
            </a:custGeom>
            <a:solidFill>
              <a:srgbClr val="F8EDE4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13801538" y="6961301"/>
            <a:ext cx="5287671" cy="53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6"/>
              </a:lnSpc>
            </a:pPr>
            <a:r>
              <a:rPr lang="en-US" sz="2873">
                <a:solidFill>
                  <a:srgbClr val="191919"/>
                </a:solidFill>
                <a:latin typeface="Absolutely Sharp "/>
              </a:rPr>
              <a:t>Production Release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895550" y="9163050"/>
            <a:ext cx="5909500" cy="506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7"/>
              </a:lnSpc>
            </a:pPr>
            <a:r>
              <a:rPr lang="en-US" sz="2705">
                <a:solidFill>
                  <a:srgbClr val="191919"/>
                </a:solidFill>
                <a:latin typeface="Absolutely Sharp "/>
              </a:rPr>
              <a:t>Support Training, Monitoring and Feedback Loop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64148" y="5408348"/>
            <a:ext cx="168004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>
                <a:solidFill>
                  <a:srgbClr val="000000"/>
                </a:solidFill>
                <a:latin typeface="Absolutely Sharp "/>
              </a:rPr>
              <a:t>Design and </a:t>
            </a:r>
          </a:p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bsolutely Sharp "/>
              </a:rPr>
              <a:t>Prototyping</a:t>
            </a:r>
          </a:p>
        </p:txBody>
      </p:sp>
      <p:sp>
        <p:nvSpPr>
          <p:cNvPr name="AutoShape 44" id="44"/>
          <p:cNvSpPr/>
          <p:nvPr/>
        </p:nvSpPr>
        <p:spPr>
          <a:xfrm>
            <a:off x="-1042529" y="673504"/>
            <a:ext cx="16423402" cy="0"/>
          </a:xfrm>
          <a:prstGeom prst="line">
            <a:avLst/>
          </a:prstGeom>
          <a:ln cap="flat" w="38100">
            <a:solidFill>
              <a:srgbClr val="FD6C6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5" id="45"/>
          <p:cNvSpPr/>
          <p:nvPr/>
        </p:nvSpPr>
        <p:spPr>
          <a:xfrm flipH="false" flipV="false" rot="0">
            <a:off x="14633186" y="179397"/>
            <a:ext cx="1137067" cy="988215"/>
          </a:xfrm>
          <a:custGeom>
            <a:avLst/>
            <a:gdLst/>
            <a:ahLst/>
            <a:cxnLst/>
            <a:rect r="r" b="b" t="t" l="l"/>
            <a:pathLst>
              <a:path h="988215" w="1137067">
                <a:moveTo>
                  <a:pt x="0" y="0"/>
                </a:moveTo>
                <a:lnTo>
                  <a:pt x="1137067" y="0"/>
                </a:lnTo>
                <a:lnTo>
                  <a:pt x="1137067" y="988215"/>
                </a:lnTo>
                <a:lnTo>
                  <a:pt x="0" y="988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6" id="46"/>
          <p:cNvSpPr/>
          <p:nvPr/>
        </p:nvSpPr>
        <p:spPr>
          <a:xfrm>
            <a:off x="14633186" y="673504"/>
            <a:ext cx="3531042" cy="0"/>
          </a:xfrm>
          <a:prstGeom prst="line">
            <a:avLst/>
          </a:prstGeom>
          <a:ln cap="flat" w="38100">
            <a:solidFill>
              <a:srgbClr val="FD6C6C">
                <a:alpha val="27843"/>
              </a:srgbClr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9442" y="2708981"/>
            <a:ext cx="8428294" cy="6462400"/>
            <a:chOff x="0" y="0"/>
            <a:chExt cx="2219798" cy="1702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9798" cy="1702031"/>
            </a:xfrm>
            <a:custGeom>
              <a:avLst/>
              <a:gdLst/>
              <a:ahLst/>
              <a:cxnLst/>
              <a:rect r="r" b="b" t="t" l="l"/>
              <a:pathLst>
                <a:path h="1702031" w="2219798">
                  <a:moveTo>
                    <a:pt x="61544" y="0"/>
                  </a:moveTo>
                  <a:lnTo>
                    <a:pt x="2158254" y="0"/>
                  </a:lnTo>
                  <a:cubicBezTo>
                    <a:pt x="2174576" y="0"/>
                    <a:pt x="2190230" y="6484"/>
                    <a:pt x="2201772" y="18026"/>
                  </a:cubicBezTo>
                  <a:cubicBezTo>
                    <a:pt x="2213314" y="29567"/>
                    <a:pt x="2219798" y="45221"/>
                    <a:pt x="2219798" y="61544"/>
                  </a:cubicBezTo>
                  <a:lnTo>
                    <a:pt x="2219798" y="1640487"/>
                  </a:lnTo>
                  <a:cubicBezTo>
                    <a:pt x="2219798" y="1674477"/>
                    <a:pt x="2192244" y="1702031"/>
                    <a:pt x="2158254" y="1702031"/>
                  </a:cubicBezTo>
                  <a:lnTo>
                    <a:pt x="61544" y="1702031"/>
                  </a:lnTo>
                  <a:cubicBezTo>
                    <a:pt x="27554" y="1702031"/>
                    <a:pt x="0" y="1674477"/>
                    <a:pt x="0" y="1640487"/>
                  </a:cubicBezTo>
                  <a:lnTo>
                    <a:pt x="0" y="61544"/>
                  </a:lnTo>
                  <a:cubicBezTo>
                    <a:pt x="0" y="27554"/>
                    <a:pt x="27554" y="0"/>
                    <a:pt x="61544" y="0"/>
                  </a:cubicBezTo>
                  <a:close/>
                </a:path>
              </a:pathLst>
            </a:custGeom>
            <a:solidFill>
              <a:srgbClr val="E0ED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219798" cy="1702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1042529" y="673504"/>
            <a:ext cx="18927298" cy="0"/>
          </a:xfrm>
          <a:prstGeom prst="line">
            <a:avLst/>
          </a:prstGeom>
          <a:ln cap="flat" w="38100">
            <a:solidFill>
              <a:srgbClr val="FD6C6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150933" y="179397"/>
            <a:ext cx="1137067" cy="988215"/>
          </a:xfrm>
          <a:custGeom>
            <a:avLst/>
            <a:gdLst/>
            <a:ahLst/>
            <a:cxnLst/>
            <a:rect r="r" b="b" t="t" l="l"/>
            <a:pathLst>
              <a:path h="988215" w="1137067">
                <a:moveTo>
                  <a:pt x="0" y="0"/>
                </a:moveTo>
                <a:lnTo>
                  <a:pt x="1137067" y="0"/>
                </a:lnTo>
                <a:lnTo>
                  <a:pt x="1137067" y="988215"/>
                </a:lnTo>
                <a:lnTo>
                  <a:pt x="0" y="988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289443" y="7034474"/>
            <a:ext cx="4636286" cy="4273813"/>
          </a:xfrm>
          <a:custGeom>
            <a:avLst/>
            <a:gdLst/>
            <a:ahLst/>
            <a:cxnLst/>
            <a:rect r="r" b="b" t="t" l="l"/>
            <a:pathLst>
              <a:path h="4273813" w="4636286">
                <a:moveTo>
                  <a:pt x="0" y="0"/>
                </a:moveTo>
                <a:lnTo>
                  <a:pt x="4636286" y="0"/>
                </a:lnTo>
                <a:lnTo>
                  <a:pt x="4636286" y="4273813"/>
                </a:lnTo>
                <a:lnTo>
                  <a:pt x="0" y="4273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84243" y="3383327"/>
            <a:ext cx="7108104" cy="498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sz="4310">
                <a:solidFill>
                  <a:srgbClr val="000000"/>
                </a:solidFill>
                <a:latin typeface="Absolutely Sharp "/>
              </a:rPr>
              <a:t>NPS Score = 25% increase</a:t>
            </a:r>
          </a:p>
          <a:p>
            <a:pPr algn="ctr">
              <a:lnSpc>
                <a:spcPts val="5603"/>
              </a:lnSpc>
            </a:pPr>
          </a:p>
          <a:p>
            <a:pPr algn="ctr">
              <a:lnSpc>
                <a:spcPts val="5603"/>
              </a:lnSpc>
            </a:pPr>
            <a:r>
              <a:rPr lang="en-US" sz="4310">
                <a:solidFill>
                  <a:srgbClr val="000000"/>
                </a:solidFill>
                <a:latin typeface="Absolutely Sharp "/>
              </a:rPr>
              <a:t>Active Users = 30 million</a:t>
            </a:r>
          </a:p>
          <a:p>
            <a:pPr algn="ctr">
              <a:lnSpc>
                <a:spcPts val="5603"/>
              </a:lnSpc>
            </a:pPr>
          </a:p>
          <a:p>
            <a:pPr algn="ctr">
              <a:lnSpc>
                <a:spcPts val="5603"/>
              </a:lnSpc>
            </a:pPr>
            <a:r>
              <a:rPr lang="en-US" sz="4310">
                <a:solidFill>
                  <a:srgbClr val="000000"/>
                </a:solidFill>
                <a:latin typeface="Absolutely Sharp "/>
              </a:rPr>
              <a:t>Growth Rate = 7% CAGR</a:t>
            </a:r>
          </a:p>
          <a:p>
            <a:pPr algn="ctr">
              <a:lnSpc>
                <a:spcPts val="5603"/>
              </a:lnSpc>
            </a:pPr>
          </a:p>
          <a:p>
            <a:pPr algn="ctr">
              <a:lnSpc>
                <a:spcPts val="5603"/>
              </a:lnSpc>
              <a:spcBef>
                <a:spcPct val="0"/>
              </a:spcBef>
            </a:pPr>
            <a:r>
              <a:rPr lang="en-US" sz="4310">
                <a:solidFill>
                  <a:srgbClr val="000000"/>
                </a:solidFill>
                <a:latin typeface="Absolutely Sharp "/>
              </a:rPr>
              <a:t>AI Support model = Accuracy (85%)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029525" y="3739243"/>
            <a:ext cx="4017541" cy="4114800"/>
          </a:xfrm>
          <a:custGeom>
            <a:avLst/>
            <a:gdLst/>
            <a:ahLst/>
            <a:cxnLst/>
            <a:rect r="r" b="b" t="t" l="l"/>
            <a:pathLst>
              <a:path h="4114800" w="4017541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882276" y="977112"/>
            <a:ext cx="6312039" cy="114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9"/>
              </a:lnSpc>
              <a:spcBef>
                <a:spcPct val="0"/>
              </a:spcBef>
            </a:pPr>
            <a:r>
              <a:rPr lang="en-US" sz="6315">
                <a:solidFill>
                  <a:srgbClr val="F1163B"/>
                </a:solidFill>
                <a:latin typeface="Absolutely Sharp "/>
              </a:rPr>
              <a:t>Hopper Targets 2025 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23037" y="5143500"/>
            <a:ext cx="2630276" cy="3078245"/>
            <a:chOff x="0" y="0"/>
            <a:chExt cx="5425901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36622" y="-126360"/>
              <a:ext cx="5657090" cy="6476360"/>
            </a:xfrm>
            <a:custGeom>
              <a:avLst/>
              <a:gdLst/>
              <a:ahLst/>
              <a:cxnLst/>
              <a:rect r="r" b="b" t="t" l="l"/>
              <a:pathLst>
                <a:path h="6476360" w="5657090">
                  <a:moveTo>
                    <a:pt x="4949993" y="3319923"/>
                  </a:moveTo>
                  <a:cubicBezTo>
                    <a:pt x="4426598" y="3680507"/>
                    <a:pt x="3688171" y="3721227"/>
                    <a:pt x="3238572" y="4223329"/>
                  </a:cubicBezTo>
                  <a:cubicBezTo>
                    <a:pt x="3074740" y="4406293"/>
                    <a:pt x="2971957" y="4648704"/>
                    <a:pt x="2726392" y="4780077"/>
                  </a:cubicBezTo>
                  <a:cubicBezTo>
                    <a:pt x="2476879" y="4913561"/>
                    <a:pt x="2064568" y="4907070"/>
                    <a:pt x="1855619" y="4763987"/>
                  </a:cubicBezTo>
                  <a:cubicBezTo>
                    <a:pt x="1556160" y="4558927"/>
                    <a:pt x="1599797" y="4160827"/>
                    <a:pt x="1713930" y="3869570"/>
                  </a:cubicBezTo>
                  <a:cubicBezTo>
                    <a:pt x="1776625" y="3709576"/>
                    <a:pt x="1871509" y="3561605"/>
                    <a:pt x="2001407" y="3425865"/>
                  </a:cubicBezTo>
                  <a:cubicBezTo>
                    <a:pt x="2161779" y="3258282"/>
                    <a:pt x="2438928" y="3185460"/>
                    <a:pt x="2661735" y="3087603"/>
                  </a:cubicBezTo>
                  <a:cubicBezTo>
                    <a:pt x="2869002" y="2996570"/>
                    <a:pt x="3073475" y="2871246"/>
                    <a:pt x="3151024" y="2694003"/>
                  </a:cubicBezTo>
                  <a:cubicBezTo>
                    <a:pt x="3269721" y="2422712"/>
                    <a:pt x="3023814" y="2230236"/>
                    <a:pt x="2818699" y="2293614"/>
                  </a:cubicBezTo>
                  <a:cubicBezTo>
                    <a:pt x="2392925" y="2425188"/>
                    <a:pt x="1902396" y="2858534"/>
                    <a:pt x="1431186" y="2889694"/>
                  </a:cubicBezTo>
                  <a:cubicBezTo>
                    <a:pt x="1031682" y="2916113"/>
                    <a:pt x="620113" y="2819610"/>
                    <a:pt x="383142" y="2553900"/>
                  </a:cubicBezTo>
                  <a:cubicBezTo>
                    <a:pt x="289088" y="2448441"/>
                    <a:pt x="223279" y="2326532"/>
                    <a:pt x="183568" y="2196279"/>
                  </a:cubicBezTo>
                  <a:cubicBezTo>
                    <a:pt x="0" y="1594173"/>
                    <a:pt x="375122" y="959819"/>
                    <a:pt x="954319" y="614540"/>
                  </a:cubicBezTo>
                  <a:cubicBezTo>
                    <a:pt x="1852269" y="79239"/>
                    <a:pt x="3212106" y="0"/>
                    <a:pt x="4119254" y="299407"/>
                  </a:cubicBezTo>
                  <a:cubicBezTo>
                    <a:pt x="4790894" y="521083"/>
                    <a:pt x="5346372" y="1009766"/>
                    <a:pt x="5514985" y="1638714"/>
                  </a:cubicBezTo>
                  <a:cubicBezTo>
                    <a:pt x="5657090" y="2168780"/>
                    <a:pt x="5483983" y="2952040"/>
                    <a:pt x="4949993" y="3319923"/>
                  </a:cubicBezTo>
                  <a:close/>
                  <a:moveTo>
                    <a:pt x="2149528" y="5080458"/>
                  </a:moveTo>
                  <a:cubicBezTo>
                    <a:pt x="1580737" y="5066635"/>
                    <a:pt x="1061448" y="5377153"/>
                    <a:pt x="1000416" y="5771231"/>
                  </a:cubicBezTo>
                  <a:cubicBezTo>
                    <a:pt x="939897" y="6161992"/>
                    <a:pt x="1355306" y="6476360"/>
                    <a:pt x="1917787" y="6476360"/>
                  </a:cubicBezTo>
                  <a:cubicBezTo>
                    <a:pt x="2469504" y="6476360"/>
                    <a:pt x="2962727" y="6172834"/>
                    <a:pt x="3029403" y="5795651"/>
                  </a:cubicBezTo>
                  <a:cubicBezTo>
                    <a:pt x="3096625" y="5415377"/>
                    <a:pt x="2707272" y="5094013"/>
                    <a:pt x="2149528" y="5080458"/>
                  </a:cubicBezTo>
                  <a:close/>
                </a:path>
              </a:pathLst>
            </a:custGeom>
            <a:solidFill>
              <a:srgbClr val="E0EDED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785901" y="661748"/>
            <a:ext cx="3435191" cy="3109966"/>
            <a:chOff x="0" y="0"/>
            <a:chExt cx="5580380" cy="50520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635000" y="-673100"/>
              <a:ext cx="6488430" cy="6027420"/>
            </a:xfrm>
            <a:custGeom>
              <a:avLst/>
              <a:gdLst/>
              <a:ahLst/>
              <a:cxnLst/>
              <a:rect r="r" b="b" t="t" l="l"/>
              <a:pathLst>
                <a:path h="6027420" w="648843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2"/>
              <a:stretch>
                <a:fillRect l="0" t="-5227" r="0" b="-5227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384837" y="3771714"/>
            <a:ext cx="6532714" cy="1841038"/>
          </a:xfrm>
          <a:custGeom>
            <a:avLst/>
            <a:gdLst/>
            <a:ahLst/>
            <a:cxnLst/>
            <a:rect r="r" b="b" t="t" l="l"/>
            <a:pathLst>
              <a:path h="1841038" w="6532714">
                <a:moveTo>
                  <a:pt x="0" y="0"/>
                </a:moveTo>
                <a:lnTo>
                  <a:pt x="6532714" y="0"/>
                </a:lnTo>
                <a:lnTo>
                  <a:pt x="6532714" y="1841037"/>
                </a:lnTo>
                <a:lnTo>
                  <a:pt x="0" y="18410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19941">
            <a:off x="8439324" y="6527768"/>
            <a:ext cx="12329610" cy="7518464"/>
          </a:xfrm>
          <a:custGeom>
            <a:avLst/>
            <a:gdLst/>
            <a:ahLst/>
            <a:cxnLst/>
            <a:rect r="r" b="b" t="t" l="l"/>
            <a:pathLst>
              <a:path h="7518464" w="12329610">
                <a:moveTo>
                  <a:pt x="0" y="0"/>
                </a:moveTo>
                <a:lnTo>
                  <a:pt x="12329610" y="0"/>
                </a:lnTo>
                <a:lnTo>
                  <a:pt x="12329610" y="7518464"/>
                </a:lnTo>
                <a:lnTo>
                  <a:pt x="0" y="7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204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16901" y="231680"/>
            <a:ext cx="3204399" cy="1951770"/>
          </a:xfrm>
          <a:custGeom>
            <a:avLst/>
            <a:gdLst/>
            <a:ahLst/>
            <a:cxnLst/>
            <a:rect r="r" b="b" t="t" l="l"/>
            <a:pathLst>
              <a:path h="1951770" w="3204399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674250"/>
            <a:ext cx="1501839" cy="612750"/>
          </a:xfrm>
          <a:custGeom>
            <a:avLst/>
            <a:gdLst/>
            <a:ahLst/>
            <a:cxnLst/>
            <a:rect r="r" b="b" t="t" l="l"/>
            <a:pathLst>
              <a:path h="612750" w="1501839">
                <a:moveTo>
                  <a:pt x="0" y="0"/>
                </a:moveTo>
                <a:lnTo>
                  <a:pt x="1501839" y="0"/>
                </a:lnTo>
                <a:lnTo>
                  <a:pt x="1501839" y="612750"/>
                </a:lnTo>
                <a:lnTo>
                  <a:pt x="0" y="6127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-1042529" y="630449"/>
            <a:ext cx="3029785" cy="43055"/>
          </a:xfrm>
          <a:prstGeom prst="line">
            <a:avLst/>
          </a:prstGeom>
          <a:ln cap="flat" w="38100">
            <a:solidFill>
              <a:srgbClr val="FD6C6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36342"/>
            <a:ext cx="1137067" cy="988215"/>
          </a:xfrm>
          <a:custGeom>
            <a:avLst/>
            <a:gdLst/>
            <a:ahLst/>
            <a:cxnLst/>
            <a:rect r="r" b="b" t="t" l="l"/>
            <a:pathLst>
              <a:path h="988215" w="1137067">
                <a:moveTo>
                  <a:pt x="0" y="0"/>
                </a:moveTo>
                <a:lnTo>
                  <a:pt x="1137067" y="0"/>
                </a:lnTo>
                <a:lnTo>
                  <a:pt x="1137067" y="988214"/>
                </a:lnTo>
                <a:lnTo>
                  <a:pt x="0" y="988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987256" y="630449"/>
            <a:ext cx="15974256" cy="0"/>
          </a:xfrm>
          <a:prstGeom prst="line">
            <a:avLst/>
          </a:prstGeom>
          <a:ln cap="flat" w="38100">
            <a:solidFill>
              <a:srgbClr val="FD6C6C">
                <a:alpha val="27843"/>
              </a:srgbClr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" id="8"/>
          <p:cNvGrpSpPr/>
          <p:nvPr/>
        </p:nvGrpSpPr>
        <p:grpSpPr>
          <a:xfrm rot="0">
            <a:off x="11610629" y="3016938"/>
            <a:ext cx="5795010" cy="5246370"/>
            <a:chOff x="0" y="0"/>
            <a:chExt cx="5580380" cy="50520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635000" y="-673100"/>
              <a:ext cx="6488430" cy="6027420"/>
            </a:xfrm>
            <a:custGeom>
              <a:avLst/>
              <a:gdLst/>
              <a:ahLst/>
              <a:cxnLst/>
              <a:rect r="r" b="b" t="t" l="l"/>
              <a:pathLst>
                <a:path h="6027420" w="648843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9"/>
              <a:stretch>
                <a:fillRect l="0" t="-14739" r="0" b="-14739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3647863"/>
            <a:ext cx="8423368" cy="3450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85"/>
              </a:lnSpc>
            </a:pPr>
            <a:r>
              <a:rPr lang="en-US" sz="3590">
                <a:solidFill>
                  <a:srgbClr val="112838"/>
                </a:solidFill>
                <a:latin typeface="Absolutely Sharp "/>
              </a:rPr>
              <a:t>Hopper excels at predicting deals yet falters in post-booking service, leading to customer churn. Users often consult the service for best price predictions but don’t go ahead with booking, undermining loyalty and retention.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809787" y="1686200"/>
            <a:ext cx="12420416" cy="1330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1"/>
              </a:lnSpc>
            </a:pPr>
            <a:r>
              <a:rPr lang="en-US" sz="8416">
                <a:solidFill>
                  <a:srgbClr val="F1163B"/>
                </a:solidFill>
                <a:latin typeface="Absolutely Sharp "/>
              </a:rPr>
              <a:t>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790088">
            <a:off x="-1139290" y="8291080"/>
            <a:ext cx="6332063" cy="4881445"/>
          </a:xfrm>
          <a:custGeom>
            <a:avLst/>
            <a:gdLst/>
            <a:ahLst/>
            <a:cxnLst/>
            <a:rect r="r" b="b" t="t" l="l"/>
            <a:pathLst>
              <a:path h="4881445" w="6332063">
                <a:moveTo>
                  <a:pt x="0" y="0"/>
                </a:moveTo>
                <a:lnTo>
                  <a:pt x="6332063" y="0"/>
                </a:lnTo>
                <a:lnTo>
                  <a:pt x="6332063" y="4881445"/>
                </a:lnTo>
                <a:lnTo>
                  <a:pt x="0" y="4881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70006">
            <a:off x="12283409" y="287170"/>
            <a:ext cx="9712659" cy="9712659"/>
          </a:xfrm>
          <a:custGeom>
            <a:avLst/>
            <a:gdLst/>
            <a:ahLst/>
            <a:cxnLst/>
            <a:rect r="r" b="b" t="t" l="l"/>
            <a:pathLst>
              <a:path h="9712659" w="9712659">
                <a:moveTo>
                  <a:pt x="0" y="0"/>
                </a:moveTo>
                <a:lnTo>
                  <a:pt x="9712660" y="0"/>
                </a:lnTo>
                <a:lnTo>
                  <a:pt x="9712660" y="9712660"/>
                </a:lnTo>
                <a:lnTo>
                  <a:pt x="0" y="9712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86161" y="9674250"/>
            <a:ext cx="1501839" cy="612750"/>
          </a:xfrm>
          <a:custGeom>
            <a:avLst/>
            <a:gdLst/>
            <a:ahLst/>
            <a:cxnLst/>
            <a:rect r="r" b="b" t="t" l="l"/>
            <a:pathLst>
              <a:path h="612750" w="1501839">
                <a:moveTo>
                  <a:pt x="0" y="0"/>
                </a:moveTo>
                <a:lnTo>
                  <a:pt x="1501839" y="0"/>
                </a:lnTo>
                <a:lnTo>
                  <a:pt x="1501839" y="612750"/>
                </a:lnTo>
                <a:lnTo>
                  <a:pt x="0" y="6127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929529" y="3295922"/>
            <a:ext cx="5246370" cy="52463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654" r="0" b="-1654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85914" y="1773717"/>
            <a:ext cx="7221237" cy="131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0"/>
              </a:lnSpc>
            </a:pPr>
            <a:r>
              <a:rPr lang="en-US" sz="8330">
                <a:solidFill>
                  <a:srgbClr val="F1163B"/>
                </a:solidFill>
                <a:latin typeface="Absolutely Sharp "/>
              </a:rPr>
              <a:t>VISION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9574" y="3379617"/>
            <a:ext cx="9843702" cy="288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0"/>
              </a:lnSpc>
            </a:pPr>
            <a:r>
              <a:rPr lang="en-US" sz="3727">
                <a:solidFill>
                  <a:srgbClr val="112838"/>
                </a:solidFill>
                <a:latin typeface="Absolutely Sharp "/>
              </a:rPr>
              <a:t>To redefine travel convenience by ensuring not only the most predictive savings on bookings but also by elevating customer satisfaction to positive travel experiences and fostering lasting customer loyalty</a:t>
            </a:r>
          </a:p>
        </p:txBody>
      </p:sp>
      <p:sp>
        <p:nvSpPr>
          <p:cNvPr name="AutoShape 9" id="9"/>
          <p:cNvSpPr/>
          <p:nvPr/>
        </p:nvSpPr>
        <p:spPr>
          <a:xfrm>
            <a:off x="1987256" y="630449"/>
            <a:ext cx="15974256" cy="0"/>
          </a:xfrm>
          <a:prstGeom prst="line">
            <a:avLst/>
          </a:prstGeom>
          <a:ln cap="flat" w="38100">
            <a:solidFill>
              <a:srgbClr val="FD6C6C">
                <a:alpha val="27843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36342"/>
            <a:ext cx="1137067" cy="988215"/>
          </a:xfrm>
          <a:custGeom>
            <a:avLst/>
            <a:gdLst/>
            <a:ahLst/>
            <a:cxnLst/>
            <a:rect r="r" b="b" t="t" l="l"/>
            <a:pathLst>
              <a:path h="988215" w="1137067">
                <a:moveTo>
                  <a:pt x="0" y="0"/>
                </a:moveTo>
                <a:lnTo>
                  <a:pt x="1137067" y="0"/>
                </a:lnTo>
                <a:lnTo>
                  <a:pt x="1137067" y="988214"/>
                </a:lnTo>
                <a:lnTo>
                  <a:pt x="0" y="9882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V="true">
            <a:off x="-1042529" y="630449"/>
            <a:ext cx="3029785" cy="43055"/>
          </a:xfrm>
          <a:prstGeom prst="line">
            <a:avLst/>
          </a:prstGeom>
          <a:ln cap="flat" w="38100">
            <a:solidFill>
              <a:srgbClr val="FD6C6C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08190" y="6926638"/>
            <a:ext cx="1988949" cy="2571637"/>
          </a:xfrm>
          <a:custGeom>
            <a:avLst/>
            <a:gdLst/>
            <a:ahLst/>
            <a:cxnLst/>
            <a:rect r="r" b="b" t="t" l="l"/>
            <a:pathLst>
              <a:path h="2571637" w="1988949">
                <a:moveTo>
                  <a:pt x="0" y="0"/>
                </a:moveTo>
                <a:lnTo>
                  <a:pt x="1988950" y="0"/>
                </a:lnTo>
                <a:lnTo>
                  <a:pt x="1988950" y="2571637"/>
                </a:lnTo>
                <a:lnTo>
                  <a:pt x="0" y="257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9049" y="3706217"/>
            <a:ext cx="5053938" cy="2874566"/>
            <a:chOff x="0" y="0"/>
            <a:chExt cx="1331078" cy="7570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31078" cy="757087"/>
            </a:xfrm>
            <a:custGeom>
              <a:avLst/>
              <a:gdLst/>
              <a:ahLst/>
              <a:cxnLst/>
              <a:rect r="r" b="b" t="t" l="l"/>
              <a:pathLst>
                <a:path h="757087" w="1331078">
                  <a:moveTo>
                    <a:pt x="78125" y="0"/>
                  </a:moveTo>
                  <a:lnTo>
                    <a:pt x="1252953" y="0"/>
                  </a:lnTo>
                  <a:cubicBezTo>
                    <a:pt x="1296101" y="0"/>
                    <a:pt x="1331078" y="34978"/>
                    <a:pt x="1331078" y="78125"/>
                  </a:cubicBezTo>
                  <a:lnTo>
                    <a:pt x="1331078" y="678962"/>
                  </a:lnTo>
                  <a:cubicBezTo>
                    <a:pt x="1331078" y="699682"/>
                    <a:pt x="1322847" y="719554"/>
                    <a:pt x="1308196" y="734205"/>
                  </a:cubicBezTo>
                  <a:cubicBezTo>
                    <a:pt x="1293545" y="748856"/>
                    <a:pt x="1273673" y="757087"/>
                    <a:pt x="1252953" y="757087"/>
                  </a:cubicBezTo>
                  <a:lnTo>
                    <a:pt x="78125" y="757087"/>
                  </a:lnTo>
                  <a:cubicBezTo>
                    <a:pt x="57405" y="757087"/>
                    <a:pt x="37533" y="748856"/>
                    <a:pt x="22882" y="734205"/>
                  </a:cubicBezTo>
                  <a:cubicBezTo>
                    <a:pt x="8231" y="719554"/>
                    <a:pt x="0" y="699682"/>
                    <a:pt x="0" y="678962"/>
                  </a:cubicBezTo>
                  <a:lnTo>
                    <a:pt x="0" y="78125"/>
                  </a:lnTo>
                  <a:cubicBezTo>
                    <a:pt x="0" y="57405"/>
                    <a:pt x="8231" y="37533"/>
                    <a:pt x="22882" y="22882"/>
                  </a:cubicBezTo>
                  <a:cubicBezTo>
                    <a:pt x="37533" y="8231"/>
                    <a:pt x="57405" y="0"/>
                    <a:pt x="78125" y="0"/>
                  </a:cubicBezTo>
                  <a:close/>
                </a:path>
              </a:pathLst>
            </a:custGeom>
            <a:solidFill>
              <a:srgbClr val="FAF7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31078" cy="795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76086" y="3858650"/>
            <a:ext cx="5161052" cy="2861095"/>
            <a:chOff x="0" y="0"/>
            <a:chExt cx="1359290" cy="7535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59290" cy="753540"/>
            </a:xfrm>
            <a:custGeom>
              <a:avLst/>
              <a:gdLst/>
              <a:ahLst/>
              <a:cxnLst/>
              <a:rect r="r" b="b" t="t" l="l"/>
              <a:pathLst>
                <a:path h="753540" w="1359290">
                  <a:moveTo>
                    <a:pt x="76503" y="0"/>
                  </a:moveTo>
                  <a:lnTo>
                    <a:pt x="1282786" y="0"/>
                  </a:lnTo>
                  <a:cubicBezTo>
                    <a:pt x="1303076" y="0"/>
                    <a:pt x="1322535" y="8060"/>
                    <a:pt x="1336882" y="22407"/>
                  </a:cubicBezTo>
                  <a:cubicBezTo>
                    <a:pt x="1351229" y="36754"/>
                    <a:pt x="1359290" y="56213"/>
                    <a:pt x="1359290" y="76503"/>
                  </a:cubicBezTo>
                  <a:lnTo>
                    <a:pt x="1359290" y="677036"/>
                  </a:lnTo>
                  <a:cubicBezTo>
                    <a:pt x="1359290" y="719288"/>
                    <a:pt x="1325038" y="753540"/>
                    <a:pt x="1282786" y="753540"/>
                  </a:cubicBezTo>
                  <a:lnTo>
                    <a:pt x="76503" y="753540"/>
                  </a:lnTo>
                  <a:cubicBezTo>
                    <a:pt x="34252" y="753540"/>
                    <a:pt x="0" y="719288"/>
                    <a:pt x="0" y="677036"/>
                  </a:cubicBezTo>
                  <a:lnTo>
                    <a:pt x="0" y="76503"/>
                  </a:lnTo>
                  <a:cubicBezTo>
                    <a:pt x="0" y="34252"/>
                    <a:pt x="34252" y="0"/>
                    <a:pt x="76503" y="0"/>
                  </a:cubicBezTo>
                  <a:close/>
                </a:path>
              </a:pathLst>
            </a:custGeom>
            <a:solidFill>
              <a:srgbClr val="FAF7F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59290" cy="791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16565" y="3770688"/>
            <a:ext cx="5068756" cy="2861095"/>
            <a:chOff x="0" y="0"/>
            <a:chExt cx="1334981" cy="7535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34981" cy="753540"/>
            </a:xfrm>
            <a:custGeom>
              <a:avLst/>
              <a:gdLst/>
              <a:ahLst/>
              <a:cxnLst/>
              <a:rect r="r" b="b" t="t" l="l"/>
              <a:pathLst>
                <a:path h="753540" w="1334981">
                  <a:moveTo>
                    <a:pt x="77896" y="0"/>
                  </a:moveTo>
                  <a:lnTo>
                    <a:pt x="1257085" y="0"/>
                  </a:lnTo>
                  <a:cubicBezTo>
                    <a:pt x="1277744" y="0"/>
                    <a:pt x="1297557" y="8207"/>
                    <a:pt x="1312166" y="22815"/>
                  </a:cubicBezTo>
                  <a:cubicBezTo>
                    <a:pt x="1326774" y="37424"/>
                    <a:pt x="1334981" y="57237"/>
                    <a:pt x="1334981" y="77896"/>
                  </a:cubicBezTo>
                  <a:lnTo>
                    <a:pt x="1334981" y="675643"/>
                  </a:lnTo>
                  <a:cubicBezTo>
                    <a:pt x="1334981" y="718664"/>
                    <a:pt x="1300106" y="753540"/>
                    <a:pt x="1257085" y="753540"/>
                  </a:cubicBezTo>
                  <a:lnTo>
                    <a:pt x="77896" y="753540"/>
                  </a:lnTo>
                  <a:cubicBezTo>
                    <a:pt x="34875" y="753540"/>
                    <a:pt x="0" y="718664"/>
                    <a:pt x="0" y="675643"/>
                  </a:cubicBezTo>
                  <a:lnTo>
                    <a:pt x="0" y="77896"/>
                  </a:lnTo>
                  <a:cubicBezTo>
                    <a:pt x="0" y="34875"/>
                    <a:pt x="34875" y="0"/>
                    <a:pt x="77896" y="0"/>
                  </a:cubicBezTo>
                  <a:close/>
                </a:path>
              </a:pathLst>
            </a:custGeom>
            <a:solidFill>
              <a:srgbClr val="FAF7F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34981" cy="791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23863" y="6926638"/>
            <a:ext cx="838233" cy="2654037"/>
          </a:xfrm>
          <a:custGeom>
            <a:avLst/>
            <a:gdLst/>
            <a:ahLst/>
            <a:cxnLst/>
            <a:rect r="r" b="b" t="t" l="l"/>
            <a:pathLst>
              <a:path h="2654037" w="838233">
                <a:moveTo>
                  <a:pt x="0" y="0"/>
                </a:moveTo>
                <a:lnTo>
                  <a:pt x="838233" y="0"/>
                </a:lnTo>
                <a:lnTo>
                  <a:pt x="838233" y="2654038"/>
                </a:lnTo>
                <a:lnTo>
                  <a:pt x="0" y="2654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114523" y="6926638"/>
            <a:ext cx="1175205" cy="2800219"/>
          </a:xfrm>
          <a:custGeom>
            <a:avLst/>
            <a:gdLst/>
            <a:ahLst/>
            <a:cxnLst/>
            <a:rect r="r" b="b" t="t" l="l"/>
            <a:pathLst>
              <a:path h="2800219" w="1175205">
                <a:moveTo>
                  <a:pt x="0" y="0"/>
                </a:moveTo>
                <a:lnTo>
                  <a:pt x="1175205" y="0"/>
                </a:lnTo>
                <a:lnTo>
                  <a:pt x="1175205" y="2800219"/>
                </a:lnTo>
                <a:lnTo>
                  <a:pt x="0" y="2800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18177" y="2589810"/>
            <a:ext cx="3444404" cy="645826"/>
          </a:xfrm>
          <a:custGeom>
            <a:avLst/>
            <a:gdLst/>
            <a:ahLst/>
            <a:cxnLst/>
            <a:rect r="r" b="b" t="t" l="l"/>
            <a:pathLst>
              <a:path h="645826" w="3444404">
                <a:moveTo>
                  <a:pt x="0" y="0"/>
                </a:moveTo>
                <a:lnTo>
                  <a:pt x="3444405" y="0"/>
                </a:lnTo>
                <a:lnTo>
                  <a:pt x="3444405" y="645826"/>
                </a:lnTo>
                <a:lnTo>
                  <a:pt x="0" y="645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60141" y="3040675"/>
            <a:ext cx="3444404" cy="645826"/>
          </a:xfrm>
          <a:custGeom>
            <a:avLst/>
            <a:gdLst/>
            <a:ahLst/>
            <a:cxnLst/>
            <a:rect r="r" b="b" t="t" l="l"/>
            <a:pathLst>
              <a:path h="645826" w="3444404">
                <a:moveTo>
                  <a:pt x="0" y="0"/>
                </a:moveTo>
                <a:lnTo>
                  <a:pt x="3444405" y="0"/>
                </a:lnTo>
                <a:lnTo>
                  <a:pt x="3444405" y="645826"/>
                </a:lnTo>
                <a:lnTo>
                  <a:pt x="0" y="645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316565" y="3828893"/>
            <a:ext cx="5068756" cy="280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bsolutely Sharp "/>
              </a:rPr>
              <a:t>Travels frequently, limited date flexibility.</a:t>
            </a:r>
          </a:p>
          <a:p>
            <a:pPr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bsolutely Sharp "/>
              </a:rPr>
              <a:t>Books efficiently, prioritizes comfort and minimizes disruptions.</a:t>
            </a:r>
          </a:p>
          <a:p>
            <a:pPr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bsolutely Sharp "/>
              </a:rPr>
              <a:t>Analyzes data, finds deals on specific routes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6910482" y="2475606"/>
            <a:ext cx="3444404" cy="645826"/>
          </a:xfrm>
          <a:custGeom>
            <a:avLst/>
            <a:gdLst/>
            <a:ahLst/>
            <a:cxnLst/>
            <a:rect r="r" b="b" t="t" l="l"/>
            <a:pathLst>
              <a:path h="645826" w="3444404">
                <a:moveTo>
                  <a:pt x="0" y="0"/>
                </a:moveTo>
                <a:lnTo>
                  <a:pt x="3444404" y="0"/>
                </a:lnTo>
                <a:lnTo>
                  <a:pt x="3444404" y="645826"/>
                </a:lnTo>
                <a:lnTo>
                  <a:pt x="0" y="645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910482" y="3040675"/>
            <a:ext cx="3444404" cy="645826"/>
          </a:xfrm>
          <a:custGeom>
            <a:avLst/>
            <a:gdLst/>
            <a:ahLst/>
            <a:cxnLst/>
            <a:rect r="r" b="b" t="t" l="l"/>
            <a:pathLst>
              <a:path h="645826" w="3444404">
                <a:moveTo>
                  <a:pt x="0" y="0"/>
                </a:moveTo>
                <a:lnTo>
                  <a:pt x="3444404" y="0"/>
                </a:lnTo>
                <a:lnTo>
                  <a:pt x="3444404" y="645826"/>
                </a:lnTo>
                <a:lnTo>
                  <a:pt x="0" y="645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659936" y="2394849"/>
            <a:ext cx="3444404" cy="645826"/>
          </a:xfrm>
          <a:custGeom>
            <a:avLst/>
            <a:gdLst/>
            <a:ahLst/>
            <a:cxnLst/>
            <a:rect r="r" b="b" t="t" l="l"/>
            <a:pathLst>
              <a:path h="645826" w="3444404">
                <a:moveTo>
                  <a:pt x="0" y="0"/>
                </a:moveTo>
                <a:lnTo>
                  <a:pt x="3444404" y="0"/>
                </a:lnTo>
                <a:lnTo>
                  <a:pt x="3444404" y="645826"/>
                </a:lnTo>
                <a:lnTo>
                  <a:pt x="0" y="645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659936" y="2965714"/>
            <a:ext cx="3444404" cy="645826"/>
          </a:xfrm>
          <a:custGeom>
            <a:avLst/>
            <a:gdLst/>
            <a:ahLst/>
            <a:cxnLst/>
            <a:rect r="r" b="b" t="t" l="l"/>
            <a:pathLst>
              <a:path h="645826" w="3444404">
                <a:moveTo>
                  <a:pt x="0" y="0"/>
                </a:moveTo>
                <a:lnTo>
                  <a:pt x="3444404" y="0"/>
                </a:lnTo>
                <a:lnTo>
                  <a:pt x="3444404" y="645826"/>
                </a:lnTo>
                <a:lnTo>
                  <a:pt x="0" y="645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60141" y="7708892"/>
            <a:ext cx="3951753" cy="112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599">
                <a:solidFill>
                  <a:srgbClr val="000000"/>
                </a:solidFill>
                <a:latin typeface="Absolutely Sharp "/>
              </a:rPr>
              <a:t>Mia, 26 yrs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bsolutely Sharp "/>
              </a:rPr>
              <a:t>Travel Enthusiast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45441" y="880374"/>
            <a:ext cx="9597118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F1163B"/>
                </a:solidFill>
                <a:latin typeface="Absolutely Sharp "/>
              </a:rPr>
              <a:t>Meet Hopper's Travelers!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68123" y="7708892"/>
            <a:ext cx="3951753" cy="112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599">
                <a:solidFill>
                  <a:srgbClr val="112838"/>
                </a:solidFill>
                <a:latin typeface="Absolutely Sharp "/>
              </a:rPr>
              <a:t>Michael, 48 yrs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112838"/>
                </a:solidFill>
                <a:latin typeface="Absolutely Sharp "/>
              </a:rPr>
              <a:t>Business Traveller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84711" y="3296293"/>
            <a:ext cx="5302615" cy="333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1"/>
              </a:lnSpc>
            </a:pPr>
          </a:p>
          <a:p>
            <a:pPr marL="618113" indent="-309057" lvl="1">
              <a:lnSpc>
                <a:spcPts val="3721"/>
              </a:lnSpc>
              <a:buFont typeface="Arial"/>
              <a:buChar char="•"/>
            </a:pPr>
            <a:r>
              <a:rPr lang="en-US" sz="2862">
                <a:solidFill>
                  <a:srgbClr val="000000"/>
                </a:solidFill>
                <a:latin typeface="Absolutely Sharp "/>
              </a:rPr>
              <a:t>Travels a few times a year for leisure</a:t>
            </a:r>
          </a:p>
          <a:p>
            <a:pPr marL="618113" indent="-309057" lvl="1">
              <a:lnSpc>
                <a:spcPts val="3721"/>
              </a:lnSpc>
              <a:buFont typeface="Arial"/>
              <a:buChar char="•"/>
            </a:pPr>
            <a:r>
              <a:rPr lang="en-US" sz="2862">
                <a:solidFill>
                  <a:srgbClr val="000000"/>
                </a:solidFill>
                <a:latin typeface="Absolutely Sharp "/>
              </a:rPr>
              <a:t>Looking for best travel deals</a:t>
            </a:r>
          </a:p>
          <a:p>
            <a:pPr marL="618113" indent="-309057" lvl="1">
              <a:lnSpc>
                <a:spcPts val="3721"/>
              </a:lnSpc>
              <a:buFont typeface="Arial"/>
              <a:buChar char="•"/>
            </a:pPr>
            <a:r>
              <a:rPr lang="en-US" sz="2862">
                <a:solidFill>
                  <a:srgbClr val="000000"/>
                </a:solidFill>
                <a:latin typeface="Absolutely Sharp "/>
              </a:rPr>
              <a:t>flexible with dates (+/- a few weeks) </a:t>
            </a:r>
          </a:p>
          <a:p>
            <a:pPr marL="618113" indent="-309057" lvl="1">
              <a:lnSpc>
                <a:spcPts val="3721"/>
              </a:lnSpc>
              <a:buFont typeface="Arial"/>
              <a:buChar char="•"/>
            </a:pPr>
            <a:r>
              <a:rPr lang="en-US" sz="2862">
                <a:solidFill>
                  <a:srgbClr val="000000"/>
                </a:solidFill>
                <a:latin typeface="Absolutely Sharp "/>
              </a:rPr>
              <a:t>Open to a variety of travel experiences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307547" y="7708892"/>
            <a:ext cx="3951753" cy="112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599">
                <a:solidFill>
                  <a:srgbClr val="112838"/>
                </a:solidFill>
                <a:latin typeface="Absolutely Sharp "/>
              </a:rPr>
              <a:t>Emily, 44 yrs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112838"/>
                </a:solidFill>
                <a:latin typeface="Absolutely Sharp "/>
              </a:rPr>
              <a:t>Doctor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37050" y="4010503"/>
            <a:ext cx="5039124" cy="243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9" indent="-313054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Absolutely Sharp "/>
              </a:rPr>
              <a:t>Works full-time </a:t>
            </a:r>
          </a:p>
          <a:p>
            <a:pPr marL="626109" indent="-313054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Absolutely Sharp "/>
              </a:rPr>
              <a:t>Travels occasionaly with family and friends </a:t>
            </a:r>
          </a:p>
          <a:p>
            <a:pPr marL="626109" indent="-313054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Absolutely Sharp "/>
              </a:rPr>
              <a:t>Prefers comfortable flights with predictable schedules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910421" y="2402611"/>
            <a:ext cx="3444404" cy="1313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799">
                <a:solidFill>
                  <a:srgbClr val="D11E1E"/>
                </a:solidFill>
                <a:latin typeface="Absolutely Sharp "/>
              </a:rPr>
              <a:t>Power User</a:t>
            </a:r>
          </a:p>
          <a:p>
            <a:pPr algn="ctr">
              <a:lnSpc>
                <a:spcPts val="4939"/>
              </a:lnSpc>
              <a:spcBef>
                <a:spcPct val="0"/>
              </a:spcBef>
            </a:pPr>
            <a:r>
              <a:rPr lang="en-US" sz="3799">
                <a:solidFill>
                  <a:srgbClr val="D11E1E"/>
                </a:solidFill>
                <a:latin typeface="Absolutely Sharp "/>
              </a:rPr>
              <a:t>(Mileage Master)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602665" y="2271024"/>
            <a:ext cx="3444404" cy="69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9"/>
              </a:lnSpc>
              <a:spcBef>
                <a:spcPct val="0"/>
              </a:spcBef>
            </a:pPr>
            <a:r>
              <a:rPr lang="en-US" sz="3799">
                <a:solidFill>
                  <a:srgbClr val="D11E1E"/>
                </a:solidFill>
                <a:latin typeface="Absolutely Sharp "/>
              </a:rPr>
              <a:t>Casual User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06996" y="2570760"/>
            <a:ext cx="4604899" cy="1082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7"/>
              </a:lnSpc>
            </a:pPr>
            <a:r>
              <a:rPr lang="en-US" sz="3799">
                <a:solidFill>
                  <a:srgbClr val="D11E1E"/>
                </a:solidFill>
                <a:latin typeface="Absolutely Sharp "/>
              </a:rPr>
              <a:t>Core User </a:t>
            </a:r>
          </a:p>
          <a:p>
            <a:pPr algn="ctr">
              <a:lnSpc>
                <a:spcPts val="3837"/>
              </a:lnSpc>
            </a:pPr>
            <a:r>
              <a:rPr lang="en-US" sz="3799">
                <a:solidFill>
                  <a:srgbClr val="D11E1E"/>
                </a:solidFill>
                <a:latin typeface="Absolutely Sharp "/>
              </a:rPr>
              <a:t>(Price-Savvy)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734410" y="2807948"/>
            <a:ext cx="3444404" cy="61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D11E1E"/>
                </a:solidFill>
                <a:latin typeface="Absolutely Sharp "/>
              </a:rPr>
              <a:t>(Occasional Explorer)</a:t>
            </a:r>
          </a:p>
        </p:txBody>
      </p:sp>
      <p:sp>
        <p:nvSpPr>
          <p:cNvPr name="AutoShape 31" id="31"/>
          <p:cNvSpPr/>
          <p:nvPr/>
        </p:nvSpPr>
        <p:spPr>
          <a:xfrm>
            <a:off x="-588071" y="589628"/>
            <a:ext cx="4723989" cy="0"/>
          </a:xfrm>
          <a:prstGeom prst="line">
            <a:avLst/>
          </a:prstGeom>
          <a:ln cap="flat" w="38100">
            <a:solidFill>
              <a:srgbClr val="FD6C6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3974828" y="0"/>
            <a:ext cx="1137067" cy="988215"/>
          </a:xfrm>
          <a:custGeom>
            <a:avLst/>
            <a:gdLst/>
            <a:ahLst/>
            <a:cxnLst/>
            <a:rect r="r" b="b" t="t" l="l"/>
            <a:pathLst>
              <a:path h="988215" w="1137067">
                <a:moveTo>
                  <a:pt x="0" y="0"/>
                </a:moveTo>
                <a:lnTo>
                  <a:pt x="1137067" y="0"/>
                </a:lnTo>
                <a:lnTo>
                  <a:pt x="1137067" y="988215"/>
                </a:lnTo>
                <a:lnTo>
                  <a:pt x="0" y="9882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3" id="33"/>
          <p:cNvSpPr/>
          <p:nvPr/>
        </p:nvSpPr>
        <p:spPr>
          <a:xfrm>
            <a:off x="1317662" y="582063"/>
            <a:ext cx="16776822" cy="32258"/>
          </a:xfrm>
          <a:prstGeom prst="line">
            <a:avLst/>
          </a:prstGeom>
          <a:ln cap="flat" w="38100">
            <a:solidFill>
              <a:srgbClr val="FD6C6C">
                <a:alpha val="27843"/>
              </a:srgbClr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75053">
            <a:off x="2297510" y="2745024"/>
            <a:ext cx="5396528" cy="539652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D4D2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75053">
            <a:off x="8688145" y="3226823"/>
            <a:ext cx="4107546" cy="41075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ECEA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75053">
            <a:off x="13808705" y="3850519"/>
            <a:ext cx="2858966" cy="285896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6B5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613434" y="-1558672"/>
            <a:ext cx="7399719" cy="7399719"/>
          </a:xfrm>
          <a:custGeom>
            <a:avLst/>
            <a:gdLst/>
            <a:ahLst/>
            <a:cxnLst/>
            <a:rect r="r" b="b" t="t" l="l"/>
            <a:pathLst>
              <a:path h="7399719" w="7399719">
                <a:moveTo>
                  <a:pt x="0" y="0"/>
                </a:moveTo>
                <a:lnTo>
                  <a:pt x="7399719" y="0"/>
                </a:lnTo>
                <a:lnTo>
                  <a:pt x="7399719" y="7399719"/>
                </a:lnTo>
                <a:lnTo>
                  <a:pt x="0" y="7399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139238" y="4284028"/>
            <a:ext cx="9525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282565" y="813153"/>
            <a:ext cx="9404436" cy="1430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28"/>
              </a:lnSpc>
            </a:pPr>
            <a:r>
              <a:rPr lang="en-US" sz="7448" spc="-148">
                <a:solidFill>
                  <a:srgbClr val="F1163B"/>
                </a:solidFill>
                <a:latin typeface="Absolutely Sharp "/>
              </a:rPr>
              <a:t>Market  Size (User Base)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75432" y="4710620"/>
            <a:ext cx="3640684" cy="1347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6"/>
              </a:lnSpc>
            </a:pPr>
            <a:r>
              <a:rPr lang="en-US" sz="4845">
                <a:solidFill>
                  <a:srgbClr val="000000"/>
                </a:solidFill>
                <a:latin typeface="Absolutely Sharp "/>
              </a:rPr>
              <a:t>TAM</a:t>
            </a:r>
          </a:p>
          <a:p>
            <a:pPr algn="ctr">
              <a:lnSpc>
                <a:spcPts val="4796"/>
              </a:lnSpc>
            </a:pPr>
            <a:r>
              <a:rPr lang="en-US" sz="4845">
                <a:solidFill>
                  <a:srgbClr val="000000"/>
                </a:solidFill>
                <a:latin typeface="Absolutely Sharp "/>
              </a:rPr>
              <a:t>3 Billion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449547" y="4729076"/>
            <a:ext cx="1664791" cy="979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4"/>
              </a:lnSpc>
            </a:pPr>
            <a:r>
              <a:rPr lang="en-US" sz="3700">
                <a:solidFill>
                  <a:srgbClr val="000000"/>
                </a:solidFill>
                <a:latin typeface="Absolutely Sharp "/>
              </a:rPr>
              <a:t>SOM</a:t>
            </a:r>
          </a:p>
          <a:p>
            <a:pPr algn="ctr">
              <a:lnSpc>
                <a:spcPts val="3404"/>
              </a:lnSpc>
            </a:pPr>
            <a:r>
              <a:rPr lang="en-US" sz="3700">
                <a:solidFill>
                  <a:srgbClr val="000000"/>
                </a:solidFill>
                <a:latin typeface="Absolutely Sharp "/>
              </a:rPr>
              <a:t>40 Million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18340" y="4748720"/>
            <a:ext cx="2447157" cy="1092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4200">
                <a:solidFill>
                  <a:srgbClr val="000000"/>
                </a:solidFill>
                <a:latin typeface="Absolutely Sharp "/>
              </a:rPr>
              <a:t>SAM</a:t>
            </a:r>
          </a:p>
          <a:p>
            <a:pPr algn="ctr">
              <a:lnSpc>
                <a:spcPts val="3864"/>
              </a:lnSpc>
            </a:pPr>
            <a:r>
              <a:rPr lang="en-US" sz="4200">
                <a:solidFill>
                  <a:srgbClr val="000000"/>
                </a:solidFill>
                <a:latin typeface="Absolutely Sharp "/>
              </a:rPr>
              <a:t>700 Million</a:t>
            </a:r>
          </a:p>
        </p:txBody>
      </p:sp>
      <p:sp>
        <p:nvSpPr>
          <p:cNvPr name="AutoShape 17" id="17"/>
          <p:cNvSpPr/>
          <p:nvPr/>
        </p:nvSpPr>
        <p:spPr>
          <a:xfrm flipV="true">
            <a:off x="6012083" y="614320"/>
            <a:ext cx="12082401" cy="0"/>
          </a:xfrm>
          <a:prstGeom prst="line">
            <a:avLst/>
          </a:prstGeom>
          <a:ln cap="flat" w="38100">
            <a:solidFill>
              <a:srgbClr val="FD6C6C">
                <a:alpha val="27843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V="true">
            <a:off x="-1042529" y="614320"/>
            <a:ext cx="7054613" cy="59184"/>
          </a:xfrm>
          <a:prstGeom prst="line">
            <a:avLst/>
          </a:prstGeom>
          <a:ln cap="flat" w="38100">
            <a:solidFill>
              <a:srgbClr val="FD6C6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5443550" y="120213"/>
            <a:ext cx="1137067" cy="988215"/>
          </a:xfrm>
          <a:custGeom>
            <a:avLst/>
            <a:gdLst/>
            <a:ahLst/>
            <a:cxnLst/>
            <a:rect r="r" b="b" t="t" l="l"/>
            <a:pathLst>
              <a:path h="988215" w="1137067">
                <a:moveTo>
                  <a:pt x="0" y="0"/>
                </a:moveTo>
                <a:lnTo>
                  <a:pt x="1137067" y="0"/>
                </a:lnTo>
                <a:lnTo>
                  <a:pt x="1137067" y="988215"/>
                </a:lnTo>
                <a:lnTo>
                  <a:pt x="0" y="988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606300" y="3143215"/>
            <a:ext cx="2670668" cy="6115085"/>
          </a:xfrm>
          <a:prstGeom prst="rect">
            <a:avLst/>
          </a:prstGeom>
          <a:solidFill>
            <a:srgbClr val="F4DCDC"/>
          </a:solidFill>
        </p:spPr>
      </p:sp>
      <p:sp>
        <p:nvSpPr>
          <p:cNvPr name="AutoShape 3" id="3"/>
          <p:cNvSpPr/>
          <p:nvPr/>
        </p:nvSpPr>
        <p:spPr>
          <a:xfrm rot="0">
            <a:off x="6466911" y="3143215"/>
            <a:ext cx="2670668" cy="6115085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AutoShape 4" id="4"/>
          <p:cNvSpPr/>
          <p:nvPr/>
        </p:nvSpPr>
        <p:spPr>
          <a:xfrm rot="0">
            <a:off x="9328636" y="3143215"/>
            <a:ext cx="2670668" cy="6115085"/>
          </a:xfrm>
          <a:prstGeom prst="rect">
            <a:avLst/>
          </a:prstGeom>
          <a:solidFill>
            <a:srgbClr val="F0FFE9"/>
          </a:solidFill>
        </p:spPr>
      </p:sp>
      <p:sp>
        <p:nvSpPr>
          <p:cNvPr name="AutoShape 5" id="5"/>
          <p:cNvSpPr/>
          <p:nvPr/>
        </p:nvSpPr>
        <p:spPr>
          <a:xfrm rot="0">
            <a:off x="12189805" y="3143215"/>
            <a:ext cx="2670668" cy="6115085"/>
          </a:xfrm>
          <a:prstGeom prst="rect">
            <a:avLst/>
          </a:prstGeom>
          <a:solidFill>
            <a:srgbClr val="F6EDD1"/>
          </a:solidFill>
        </p:spPr>
      </p:sp>
      <p:sp>
        <p:nvSpPr>
          <p:cNvPr name="AutoShape 6" id="6"/>
          <p:cNvSpPr/>
          <p:nvPr/>
        </p:nvSpPr>
        <p:spPr>
          <a:xfrm rot="0">
            <a:off x="15050973" y="3143215"/>
            <a:ext cx="2831404" cy="6115085"/>
          </a:xfrm>
          <a:prstGeom prst="rect">
            <a:avLst/>
          </a:prstGeom>
          <a:solidFill>
            <a:srgbClr val="F6C9C8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3534468" y="3212432"/>
            <a:ext cx="2830409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699" spc="269">
                <a:solidFill>
                  <a:srgbClr val="000000"/>
                </a:solidFill>
                <a:latin typeface="Absolutely Sharp "/>
              </a:rPr>
              <a:t>PUSH NOTIFICATION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64877" y="3222344"/>
            <a:ext cx="2676532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699" spc="269">
                <a:solidFill>
                  <a:srgbClr val="000000"/>
                </a:solidFill>
                <a:latin typeface="Absolutely Sharp "/>
              </a:rPr>
              <a:t>WATCH </a:t>
            </a:r>
          </a:p>
          <a:p>
            <a:pPr algn="ctr">
              <a:lnSpc>
                <a:spcPts val="3239"/>
              </a:lnSpc>
            </a:pPr>
            <a:r>
              <a:rPr lang="en-US" sz="2699" spc="269">
                <a:solidFill>
                  <a:srgbClr val="000000"/>
                </a:solidFill>
                <a:latin typeface="Absolutely Sharp "/>
              </a:rPr>
              <a:t>LIST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39612" y="3231869"/>
            <a:ext cx="2855305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4"/>
              </a:lnSpc>
            </a:pPr>
            <a:r>
              <a:rPr lang="en-US" sz="2737" spc="273">
                <a:solidFill>
                  <a:srgbClr val="000000"/>
                </a:solidFill>
                <a:latin typeface="Absolutely Sharp "/>
              </a:rPr>
              <a:t>PRICE </a:t>
            </a:r>
          </a:p>
          <a:p>
            <a:pPr algn="ctr">
              <a:lnSpc>
                <a:spcPts val="3284"/>
              </a:lnSpc>
            </a:pPr>
            <a:r>
              <a:rPr lang="en-US" sz="2737" spc="273">
                <a:solidFill>
                  <a:srgbClr val="000000"/>
                </a:solidFill>
                <a:latin typeface="Absolutely Sharp "/>
              </a:rPr>
              <a:t>ALERTS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89805" y="3394181"/>
            <a:ext cx="267066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sz="2784" spc="278">
                <a:solidFill>
                  <a:srgbClr val="000000"/>
                </a:solidFill>
                <a:latin typeface="Absolutely Sharp "/>
              </a:rPr>
              <a:t>PRICE FREEZE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171712" y="3231869"/>
            <a:ext cx="264090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699" spc="269">
                <a:solidFill>
                  <a:srgbClr val="000000"/>
                </a:solidFill>
                <a:latin typeface="Absolutely Sharp "/>
              </a:rPr>
              <a:t>GENERATIVE AI </a:t>
            </a:r>
          </a:p>
          <a:p>
            <a:pPr algn="ctr">
              <a:lnSpc>
                <a:spcPts val="3239"/>
              </a:lnSpc>
            </a:pPr>
            <a:r>
              <a:rPr lang="en-US" sz="2699" spc="269">
                <a:solidFill>
                  <a:srgbClr val="000000"/>
                </a:solidFill>
                <a:latin typeface="Absolutely Sharp "/>
              </a:rPr>
              <a:t>SUPPORT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96720" y="1314608"/>
            <a:ext cx="10094560" cy="146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6"/>
              </a:lnSpc>
            </a:pPr>
            <a:r>
              <a:rPr lang="en-US" sz="5899" spc="176">
                <a:solidFill>
                  <a:srgbClr val="F1163B"/>
                </a:solidFill>
                <a:latin typeface="Absolutely Sharp "/>
              </a:rPr>
              <a:t>Competitor Analysis</a:t>
            </a:r>
          </a:p>
          <a:p>
            <a:pPr algn="ctr">
              <a:lnSpc>
                <a:spcPts val="4835"/>
              </a:lnSpc>
            </a:pPr>
            <a:r>
              <a:rPr lang="en-US" sz="5199" spc="155">
                <a:solidFill>
                  <a:srgbClr val="F1163B"/>
                </a:solidFill>
                <a:latin typeface="Absolutely Sharp "/>
              </a:rPr>
              <a:t>OTA Space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96720" y="1467785"/>
            <a:ext cx="10094560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521449" y="4699955"/>
            <a:ext cx="562707" cy="443545"/>
          </a:xfrm>
          <a:custGeom>
            <a:avLst/>
            <a:gdLst/>
            <a:ahLst/>
            <a:cxnLst/>
            <a:rect r="r" b="b" t="t" l="l"/>
            <a:pathLst>
              <a:path h="443545" w="562707">
                <a:moveTo>
                  <a:pt x="0" y="0"/>
                </a:moveTo>
                <a:lnTo>
                  <a:pt x="562707" y="0"/>
                </a:lnTo>
                <a:lnTo>
                  <a:pt x="562707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03516" y="4662011"/>
            <a:ext cx="1834257" cy="57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59"/>
              </a:lnSpc>
            </a:pPr>
            <a:r>
              <a:rPr lang="en-US" sz="3199" spc="159">
                <a:solidFill>
                  <a:srgbClr val="191919"/>
                </a:solidFill>
                <a:latin typeface="Absolutely Sharp "/>
              </a:rPr>
              <a:t>Hopper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6359" y="5780775"/>
            <a:ext cx="2566988" cy="57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59"/>
              </a:lnSpc>
            </a:pPr>
            <a:r>
              <a:rPr lang="en-US" sz="3199" spc="159">
                <a:solidFill>
                  <a:srgbClr val="191919"/>
                </a:solidFill>
                <a:latin typeface="Absolutely Sharp "/>
              </a:rPr>
              <a:t>Expedia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7891" y="6897842"/>
            <a:ext cx="2595456" cy="578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91"/>
              </a:lnSpc>
            </a:pPr>
            <a:r>
              <a:rPr lang="en-US" sz="3224" spc="161">
                <a:solidFill>
                  <a:srgbClr val="191919"/>
                </a:solidFill>
                <a:latin typeface="Absolutely Sharp "/>
              </a:rPr>
              <a:t>Kayak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6359" y="8014599"/>
            <a:ext cx="2566988" cy="57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59"/>
              </a:lnSpc>
            </a:pPr>
            <a:r>
              <a:rPr lang="en-US" sz="3199" spc="159">
                <a:solidFill>
                  <a:srgbClr val="191919"/>
                </a:solidFill>
                <a:latin typeface="Absolutely Sharp "/>
              </a:rPr>
              <a:t>Priceline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618886" y="4733335"/>
            <a:ext cx="562707" cy="443545"/>
          </a:xfrm>
          <a:custGeom>
            <a:avLst/>
            <a:gdLst/>
            <a:ahLst/>
            <a:cxnLst/>
            <a:rect r="r" b="b" t="t" l="l"/>
            <a:pathLst>
              <a:path h="443545" w="562707">
                <a:moveTo>
                  <a:pt x="0" y="0"/>
                </a:moveTo>
                <a:lnTo>
                  <a:pt x="562707" y="0"/>
                </a:lnTo>
                <a:lnTo>
                  <a:pt x="562707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385911" y="4712813"/>
            <a:ext cx="562707" cy="443545"/>
          </a:xfrm>
          <a:custGeom>
            <a:avLst/>
            <a:gdLst/>
            <a:ahLst/>
            <a:cxnLst/>
            <a:rect r="r" b="b" t="t" l="l"/>
            <a:pathLst>
              <a:path h="443545" w="562707">
                <a:moveTo>
                  <a:pt x="0" y="0"/>
                </a:moveTo>
                <a:lnTo>
                  <a:pt x="562707" y="0"/>
                </a:lnTo>
                <a:lnTo>
                  <a:pt x="562707" y="443546"/>
                </a:lnTo>
                <a:lnTo>
                  <a:pt x="0" y="443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179294" y="4699955"/>
            <a:ext cx="562707" cy="443545"/>
          </a:xfrm>
          <a:custGeom>
            <a:avLst/>
            <a:gdLst/>
            <a:ahLst/>
            <a:cxnLst/>
            <a:rect r="r" b="b" t="t" l="l"/>
            <a:pathLst>
              <a:path h="443545" w="562707">
                <a:moveTo>
                  <a:pt x="0" y="0"/>
                </a:moveTo>
                <a:lnTo>
                  <a:pt x="562707" y="0"/>
                </a:lnTo>
                <a:lnTo>
                  <a:pt x="562707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041573" y="4712813"/>
            <a:ext cx="562707" cy="443545"/>
          </a:xfrm>
          <a:custGeom>
            <a:avLst/>
            <a:gdLst/>
            <a:ahLst/>
            <a:cxnLst/>
            <a:rect r="r" b="b" t="t" l="l"/>
            <a:pathLst>
              <a:path h="443545" w="562707">
                <a:moveTo>
                  <a:pt x="0" y="0"/>
                </a:moveTo>
                <a:lnTo>
                  <a:pt x="562707" y="0"/>
                </a:lnTo>
                <a:lnTo>
                  <a:pt x="562707" y="443546"/>
                </a:lnTo>
                <a:lnTo>
                  <a:pt x="0" y="443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134639" y="5928239"/>
            <a:ext cx="357525" cy="357525"/>
          </a:xfrm>
          <a:custGeom>
            <a:avLst/>
            <a:gdLst/>
            <a:ahLst/>
            <a:cxnLst/>
            <a:rect r="r" b="b" t="t" l="l"/>
            <a:pathLst>
              <a:path h="357525" w="357525">
                <a:moveTo>
                  <a:pt x="0" y="0"/>
                </a:moveTo>
                <a:lnTo>
                  <a:pt x="357525" y="0"/>
                </a:lnTo>
                <a:lnTo>
                  <a:pt x="357525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521449" y="8411295"/>
            <a:ext cx="357525" cy="357525"/>
          </a:xfrm>
          <a:custGeom>
            <a:avLst/>
            <a:gdLst/>
            <a:ahLst/>
            <a:cxnLst/>
            <a:rect r="r" b="b" t="t" l="l"/>
            <a:pathLst>
              <a:path h="357525" w="357525">
                <a:moveTo>
                  <a:pt x="0" y="0"/>
                </a:moveTo>
                <a:lnTo>
                  <a:pt x="357525" y="0"/>
                </a:lnTo>
                <a:lnTo>
                  <a:pt x="357525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281885" y="6021995"/>
            <a:ext cx="357525" cy="357525"/>
          </a:xfrm>
          <a:custGeom>
            <a:avLst/>
            <a:gdLst/>
            <a:ahLst/>
            <a:cxnLst/>
            <a:rect r="r" b="b" t="t" l="l"/>
            <a:pathLst>
              <a:path h="357525" w="357525">
                <a:moveTo>
                  <a:pt x="0" y="0"/>
                </a:moveTo>
                <a:lnTo>
                  <a:pt x="357525" y="0"/>
                </a:lnTo>
                <a:lnTo>
                  <a:pt x="357525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351855" y="7265345"/>
            <a:ext cx="357525" cy="357525"/>
          </a:xfrm>
          <a:custGeom>
            <a:avLst/>
            <a:gdLst/>
            <a:ahLst/>
            <a:cxnLst/>
            <a:rect r="r" b="b" t="t" l="l"/>
            <a:pathLst>
              <a:path h="357525" w="357525">
                <a:moveTo>
                  <a:pt x="0" y="0"/>
                </a:moveTo>
                <a:lnTo>
                  <a:pt x="357525" y="0"/>
                </a:lnTo>
                <a:lnTo>
                  <a:pt x="357525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418530" y="8499170"/>
            <a:ext cx="357525" cy="357525"/>
          </a:xfrm>
          <a:custGeom>
            <a:avLst/>
            <a:gdLst/>
            <a:ahLst/>
            <a:cxnLst/>
            <a:rect r="r" b="b" t="t" l="l"/>
            <a:pathLst>
              <a:path h="357525" w="357525">
                <a:moveTo>
                  <a:pt x="0" y="0"/>
                </a:moveTo>
                <a:lnTo>
                  <a:pt x="357525" y="0"/>
                </a:lnTo>
                <a:lnTo>
                  <a:pt x="357525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4628411" y="6029325"/>
            <a:ext cx="562707" cy="443545"/>
          </a:xfrm>
          <a:custGeom>
            <a:avLst/>
            <a:gdLst/>
            <a:ahLst/>
            <a:cxnLst/>
            <a:rect r="r" b="b" t="t" l="l"/>
            <a:pathLst>
              <a:path h="443545" w="562707">
                <a:moveTo>
                  <a:pt x="0" y="0"/>
                </a:moveTo>
                <a:lnTo>
                  <a:pt x="562707" y="0"/>
                </a:lnTo>
                <a:lnTo>
                  <a:pt x="562707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628411" y="8277397"/>
            <a:ext cx="562707" cy="443545"/>
          </a:xfrm>
          <a:custGeom>
            <a:avLst/>
            <a:gdLst/>
            <a:ahLst/>
            <a:cxnLst/>
            <a:rect r="r" b="b" t="t" l="l"/>
            <a:pathLst>
              <a:path h="443545" w="562707">
                <a:moveTo>
                  <a:pt x="0" y="0"/>
                </a:moveTo>
                <a:lnTo>
                  <a:pt x="562707" y="0"/>
                </a:lnTo>
                <a:lnTo>
                  <a:pt x="562707" y="443546"/>
                </a:lnTo>
                <a:lnTo>
                  <a:pt x="0" y="443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4618886" y="7181639"/>
            <a:ext cx="562707" cy="443545"/>
          </a:xfrm>
          <a:custGeom>
            <a:avLst/>
            <a:gdLst/>
            <a:ahLst/>
            <a:cxnLst/>
            <a:rect r="r" b="b" t="t" l="l"/>
            <a:pathLst>
              <a:path h="443545" w="562707">
                <a:moveTo>
                  <a:pt x="0" y="0"/>
                </a:moveTo>
                <a:lnTo>
                  <a:pt x="562707" y="0"/>
                </a:lnTo>
                <a:lnTo>
                  <a:pt x="562707" y="443546"/>
                </a:lnTo>
                <a:lnTo>
                  <a:pt x="0" y="443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1" id="31"/>
          <p:cNvSpPr/>
          <p:nvPr/>
        </p:nvSpPr>
        <p:spPr>
          <a:xfrm>
            <a:off x="3796800" y="4353503"/>
            <a:ext cx="1373434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7418858" y="6021995"/>
            <a:ext cx="562707" cy="443545"/>
          </a:xfrm>
          <a:custGeom>
            <a:avLst/>
            <a:gdLst/>
            <a:ahLst/>
            <a:cxnLst/>
            <a:rect r="r" b="b" t="t" l="l"/>
            <a:pathLst>
              <a:path h="443545" w="562707">
                <a:moveTo>
                  <a:pt x="0" y="0"/>
                </a:moveTo>
                <a:lnTo>
                  <a:pt x="562707" y="0"/>
                </a:lnTo>
                <a:lnTo>
                  <a:pt x="562707" y="443546"/>
                </a:lnTo>
                <a:lnTo>
                  <a:pt x="0" y="443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7380222" y="7093912"/>
            <a:ext cx="562707" cy="443545"/>
          </a:xfrm>
          <a:custGeom>
            <a:avLst/>
            <a:gdLst/>
            <a:ahLst/>
            <a:cxnLst/>
            <a:rect r="r" b="b" t="t" l="l"/>
            <a:pathLst>
              <a:path h="443545" w="562707">
                <a:moveTo>
                  <a:pt x="0" y="0"/>
                </a:moveTo>
                <a:lnTo>
                  <a:pt x="562707" y="0"/>
                </a:lnTo>
                <a:lnTo>
                  <a:pt x="562707" y="443546"/>
                </a:lnTo>
                <a:lnTo>
                  <a:pt x="0" y="443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0445998" y="5885229"/>
            <a:ext cx="562707" cy="443545"/>
          </a:xfrm>
          <a:custGeom>
            <a:avLst/>
            <a:gdLst/>
            <a:ahLst/>
            <a:cxnLst/>
            <a:rect r="r" b="b" t="t" l="l"/>
            <a:pathLst>
              <a:path h="443545" w="562707">
                <a:moveTo>
                  <a:pt x="0" y="0"/>
                </a:moveTo>
                <a:lnTo>
                  <a:pt x="562707" y="0"/>
                </a:lnTo>
                <a:lnTo>
                  <a:pt x="562707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0445998" y="7093912"/>
            <a:ext cx="562707" cy="443545"/>
          </a:xfrm>
          <a:custGeom>
            <a:avLst/>
            <a:gdLst/>
            <a:ahLst/>
            <a:cxnLst/>
            <a:rect r="r" b="b" t="t" l="l"/>
            <a:pathLst>
              <a:path h="443545" w="562707">
                <a:moveTo>
                  <a:pt x="0" y="0"/>
                </a:moveTo>
                <a:lnTo>
                  <a:pt x="562707" y="0"/>
                </a:lnTo>
                <a:lnTo>
                  <a:pt x="562707" y="443546"/>
                </a:lnTo>
                <a:lnTo>
                  <a:pt x="0" y="443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385911" y="8351467"/>
            <a:ext cx="562707" cy="443545"/>
          </a:xfrm>
          <a:custGeom>
            <a:avLst/>
            <a:gdLst/>
            <a:ahLst/>
            <a:cxnLst/>
            <a:rect r="r" b="b" t="t" l="l"/>
            <a:pathLst>
              <a:path h="443545" w="562707">
                <a:moveTo>
                  <a:pt x="0" y="0"/>
                </a:moveTo>
                <a:lnTo>
                  <a:pt x="562707" y="0"/>
                </a:lnTo>
                <a:lnTo>
                  <a:pt x="562707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6207545" y="7247789"/>
            <a:ext cx="357525" cy="357525"/>
          </a:xfrm>
          <a:custGeom>
            <a:avLst/>
            <a:gdLst/>
            <a:ahLst/>
            <a:cxnLst/>
            <a:rect r="r" b="b" t="t" l="l"/>
            <a:pathLst>
              <a:path h="357525" w="357525">
                <a:moveTo>
                  <a:pt x="0" y="0"/>
                </a:moveTo>
                <a:lnTo>
                  <a:pt x="357524" y="0"/>
                </a:lnTo>
                <a:lnTo>
                  <a:pt x="357524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6207545" y="8411295"/>
            <a:ext cx="357525" cy="357525"/>
          </a:xfrm>
          <a:custGeom>
            <a:avLst/>
            <a:gdLst/>
            <a:ahLst/>
            <a:cxnLst/>
            <a:rect r="r" b="b" t="t" l="l"/>
            <a:pathLst>
              <a:path h="357525" w="357525">
                <a:moveTo>
                  <a:pt x="0" y="0"/>
                </a:moveTo>
                <a:lnTo>
                  <a:pt x="357524" y="0"/>
                </a:lnTo>
                <a:lnTo>
                  <a:pt x="357524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9" id="39"/>
          <p:cNvSpPr/>
          <p:nvPr/>
        </p:nvSpPr>
        <p:spPr>
          <a:xfrm flipV="true">
            <a:off x="-393960" y="633370"/>
            <a:ext cx="7054613" cy="59184"/>
          </a:xfrm>
          <a:prstGeom prst="line">
            <a:avLst/>
          </a:prstGeom>
          <a:ln cap="flat" w="38100">
            <a:solidFill>
              <a:srgbClr val="FD6C6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6466911" y="50168"/>
            <a:ext cx="1137067" cy="988215"/>
          </a:xfrm>
          <a:custGeom>
            <a:avLst/>
            <a:gdLst/>
            <a:ahLst/>
            <a:cxnLst/>
            <a:rect r="r" b="b" t="t" l="l"/>
            <a:pathLst>
              <a:path h="988215" w="1137067">
                <a:moveTo>
                  <a:pt x="0" y="0"/>
                </a:moveTo>
                <a:lnTo>
                  <a:pt x="1137067" y="0"/>
                </a:lnTo>
                <a:lnTo>
                  <a:pt x="1137067" y="988215"/>
                </a:lnTo>
                <a:lnTo>
                  <a:pt x="0" y="9882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1" id="41"/>
          <p:cNvSpPr/>
          <p:nvPr/>
        </p:nvSpPr>
        <p:spPr>
          <a:xfrm flipV="true">
            <a:off x="6012083" y="614320"/>
            <a:ext cx="12082401" cy="0"/>
          </a:xfrm>
          <a:prstGeom prst="line">
            <a:avLst/>
          </a:prstGeom>
          <a:ln cap="flat" w="38100">
            <a:solidFill>
              <a:srgbClr val="FD6C6C">
                <a:alpha val="27843"/>
              </a:srgbClr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01883" y="6176599"/>
            <a:ext cx="3257158" cy="2911085"/>
          </a:xfrm>
          <a:custGeom>
            <a:avLst/>
            <a:gdLst/>
            <a:ahLst/>
            <a:cxnLst/>
            <a:rect r="r" b="b" t="t" l="l"/>
            <a:pathLst>
              <a:path h="2911085" w="3257158">
                <a:moveTo>
                  <a:pt x="0" y="0"/>
                </a:moveTo>
                <a:lnTo>
                  <a:pt x="3257158" y="0"/>
                </a:lnTo>
                <a:lnTo>
                  <a:pt x="3257158" y="2911085"/>
                </a:lnTo>
                <a:lnTo>
                  <a:pt x="0" y="2911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8878" y="4078517"/>
            <a:ext cx="3660608" cy="2833568"/>
          </a:xfrm>
          <a:custGeom>
            <a:avLst/>
            <a:gdLst/>
            <a:ahLst/>
            <a:cxnLst/>
            <a:rect r="r" b="b" t="t" l="l"/>
            <a:pathLst>
              <a:path h="2833568" w="3660608">
                <a:moveTo>
                  <a:pt x="0" y="0"/>
                </a:moveTo>
                <a:lnTo>
                  <a:pt x="3660609" y="0"/>
                </a:lnTo>
                <a:lnTo>
                  <a:pt x="3660609" y="2833568"/>
                </a:lnTo>
                <a:lnTo>
                  <a:pt x="0" y="2833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44866" y="5789920"/>
            <a:ext cx="3897012" cy="3123170"/>
          </a:xfrm>
          <a:custGeom>
            <a:avLst/>
            <a:gdLst/>
            <a:ahLst/>
            <a:cxnLst/>
            <a:rect r="r" b="b" t="t" l="l"/>
            <a:pathLst>
              <a:path h="3123170" w="3897012">
                <a:moveTo>
                  <a:pt x="0" y="0"/>
                </a:moveTo>
                <a:lnTo>
                  <a:pt x="3897012" y="0"/>
                </a:lnTo>
                <a:lnTo>
                  <a:pt x="3897012" y="3123170"/>
                </a:lnTo>
                <a:lnTo>
                  <a:pt x="0" y="31231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55734" y="2364740"/>
            <a:ext cx="3166456" cy="3811859"/>
          </a:xfrm>
          <a:custGeom>
            <a:avLst/>
            <a:gdLst/>
            <a:ahLst/>
            <a:cxnLst/>
            <a:rect r="r" b="b" t="t" l="l"/>
            <a:pathLst>
              <a:path h="3811859" w="3166456">
                <a:moveTo>
                  <a:pt x="0" y="0"/>
                </a:moveTo>
                <a:lnTo>
                  <a:pt x="3166456" y="0"/>
                </a:lnTo>
                <a:lnTo>
                  <a:pt x="3166456" y="3811859"/>
                </a:lnTo>
                <a:lnTo>
                  <a:pt x="0" y="38118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37877" y="3030762"/>
            <a:ext cx="3640234" cy="3434014"/>
          </a:xfrm>
          <a:custGeom>
            <a:avLst/>
            <a:gdLst/>
            <a:ahLst/>
            <a:cxnLst/>
            <a:rect r="r" b="b" t="t" l="l"/>
            <a:pathLst>
              <a:path h="3434014" w="3640234">
                <a:moveTo>
                  <a:pt x="0" y="0"/>
                </a:moveTo>
                <a:lnTo>
                  <a:pt x="3640234" y="0"/>
                </a:lnTo>
                <a:lnTo>
                  <a:pt x="3640234" y="3434014"/>
                </a:lnTo>
                <a:lnTo>
                  <a:pt x="0" y="34340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0324" y="6616019"/>
            <a:ext cx="3385410" cy="2349811"/>
          </a:xfrm>
          <a:custGeom>
            <a:avLst/>
            <a:gdLst/>
            <a:ahLst/>
            <a:cxnLst/>
            <a:rect r="r" b="b" t="t" l="l"/>
            <a:pathLst>
              <a:path h="2349811" w="3385410">
                <a:moveTo>
                  <a:pt x="0" y="0"/>
                </a:moveTo>
                <a:lnTo>
                  <a:pt x="3385410" y="0"/>
                </a:lnTo>
                <a:lnTo>
                  <a:pt x="3385410" y="2349811"/>
                </a:lnTo>
                <a:lnTo>
                  <a:pt x="0" y="23498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2220979" y="1028700"/>
            <a:ext cx="0" cy="8229600"/>
          </a:xfrm>
          <a:prstGeom prst="line">
            <a:avLst/>
          </a:prstGeom>
          <a:ln cap="flat" w="38100">
            <a:solidFill>
              <a:srgbClr val="F116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799802" y="5626609"/>
            <a:ext cx="3218296" cy="3286481"/>
          </a:xfrm>
          <a:custGeom>
            <a:avLst/>
            <a:gdLst/>
            <a:ahLst/>
            <a:cxnLst/>
            <a:rect r="r" b="b" t="t" l="l"/>
            <a:pathLst>
              <a:path h="3286481" w="3218296">
                <a:moveTo>
                  <a:pt x="0" y="0"/>
                </a:moveTo>
                <a:lnTo>
                  <a:pt x="3218297" y="0"/>
                </a:lnTo>
                <a:lnTo>
                  <a:pt x="3218297" y="3286481"/>
                </a:lnTo>
                <a:lnTo>
                  <a:pt x="0" y="328648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652519"/>
            <a:ext cx="2448987" cy="97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bsolutely Sharp "/>
              </a:rPr>
              <a:t>Inadequate Customer Service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34276" y="4441699"/>
            <a:ext cx="2247436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bsolutely Sharp "/>
              </a:rPr>
              <a:t>Price Fluctuations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03459" y="6200852"/>
            <a:ext cx="2779825" cy="143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bsolutely Sharp "/>
              </a:rPr>
              <a:t>Refund and Cancellation Policy issues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9203" y="7256255"/>
            <a:ext cx="2367653" cy="97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bsolutely Sharp "/>
              </a:rPr>
              <a:t>Reliabilabity and Trust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69487" y="3262116"/>
            <a:ext cx="2144393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bsolutely Sharp "/>
              </a:rPr>
              <a:t>Timely Support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41702" y="1015098"/>
            <a:ext cx="4977520" cy="1197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58"/>
              </a:lnSpc>
              <a:spcBef>
                <a:spcPct val="0"/>
              </a:spcBef>
            </a:pPr>
            <a:r>
              <a:rPr lang="en-US" sz="6583">
                <a:solidFill>
                  <a:srgbClr val="F1163B"/>
                </a:solidFill>
                <a:latin typeface="Absolutely Sharp "/>
              </a:rPr>
              <a:t>User Pain Points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68861" y="876300"/>
            <a:ext cx="4280178" cy="18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9"/>
              </a:lnSpc>
            </a:pPr>
            <a:r>
              <a:rPr lang="en-US" sz="5299">
                <a:solidFill>
                  <a:srgbClr val="F1163B"/>
                </a:solidFill>
                <a:latin typeface="Absolutely Sharp "/>
              </a:rPr>
              <a:t>Hopper Customer </a:t>
            </a:r>
          </a:p>
          <a:p>
            <a:pPr algn="ctr">
              <a:lnSpc>
                <a:spcPts val="6889"/>
              </a:lnSpc>
              <a:spcBef>
                <a:spcPct val="0"/>
              </a:spcBef>
            </a:pPr>
            <a:r>
              <a:rPr lang="en-US" sz="5299">
                <a:solidFill>
                  <a:srgbClr val="F1163B"/>
                </a:solidFill>
                <a:latin typeface="Absolutely Sharp "/>
              </a:rPr>
              <a:t>Support Process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37451" y="2990765"/>
            <a:ext cx="6153996" cy="2080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1003" indent="-335501" lvl="1">
              <a:lnSpc>
                <a:spcPts val="4040"/>
              </a:lnSpc>
              <a:buFont typeface="Arial"/>
              <a:buChar char="•"/>
            </a:pPr>
            <a:r>
              <a:rPr lang="en-US" sz="3107">
                <a:solidFill>
                  <a:srgbClr val="000000"/>
                </a:solidFill>
                <a:latin typeface="Absolutely Sharp "/>
              </a:rPr>
              <a:t>VIP Support = Pay for Premium support</a:t>
            </a:r>
          </a:p>
          <a:p>
            <a:pPr algn="ctr" marL="671003" indent="-335501" lvl="1">
              <a:lnSpc>
                <a:spcPts val="4040"/>
              </a:lnSpc>
              <a:buFont typeface="Arial"/>
              <a:buChar char="•"/>
            </a:pPr>
            <a:r>
              <a:rPr lang="en-US" sz="3107">
                <a:solidFill>
                  <a:srgbClr val="000000"/>
                </a:solidFill>
                <a:latin typeface="Absolutely Sharp "/>
              </a:rPr>
              <a:t>Phone Support = Wait on Que </a:t>
            </a:r>
          </a:p>
          <a:p>
            <a:pPr algn="ctr" marL="671003" indent="-335501" lvl="1">
              <a:lnSpc>
                <a:spcPts val="4040"/>
              </a:lnSpc>
              <a:buFont typeface="Arial"/>
              <a:buChar char="•"/>
            </a:pPr>
            <a:r>
              <a:rPr lang="en-US" sz="3107">
                <a:solidFill>
                  <a:srgbClr val="000000"/>
                </a:solidFill>
                <a:latin typeface="Absolutely Sharp "/>
              </a:rPr>
              <a:t>Chat Support = Responses not helpful</a:t>
            </a:r>
          </a:p>
          <a:p>
            <a:pPr algn="ctr" marL="671003" indent="-335501" lvl="1">
              <a:lnSpc>
                <a:spcPts val="4040"/>
              </a:lnSpc>
              <a:buFont typeface="Arial"/>
              <a:buChar char="•"/>
            </a:pPr>
            <a:r>
              <a:rPr lang="en-US" sz="3107">
                <a:solidFill>
                  <a:srgbClr val="000000"/>
                </a:solidFill>
                <a:latin typeface="Absolutely Sharp "/>
              </a:rPr>
              <a:t>Email Support = Delayed responses</a:t>
            </a:r>
          </a:p>
        </p:txBody>
      </p:sp>
      <p:sp>
        <p:nvSpPr>
          <p:cNvPr name="AutoShape 18" id="18"/>
          <p:cNvSpPr/>
          <p:nvPr/>
        </p:nvSpPr>
        <p:spPr>
          <a:xfrm>
            <a:off x="-1042529" y="673504"/>
            <a:ext cx="9087395" cy="0"/>
          </a:xfrm>
          <a:prstGeom prst="line">
            <a:avLst/>
          </a:prstGeom>
          <a:ln cap="flat" w="38100">
            <a:solidFill>
              <a:srgbClr val="FD6C6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7605764" y="120213"/>
            <a:ext cx="1137067" cy="988215"/>
          </a:xfrm>
          <a:custGeom>
            <a:avLst/>
            <a:gdLst/>
            <a:ahLst/>
            <a:cxnLst/>
            <a:rect r="r" b="b" t="t" l="l"/>
            <a:pathLst>
              <a:path h="988215" w="1137067">
                <a:moveTo>
                  <a:pt x="0" y="0"/>
                </a:moveTo>
                <a:lnTo>
                  <a:pt x="1137067" y="0"/>
                </a:lnTo>
                <a:lnTo>
                  <a:pt x="1137067" y="988215"/>
                </a:lnTo>
                <a:lnTo>
                  <a:pt x="0" y="9882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 flipV="true">
            <a:off x="8044866" y="614320"/>
            <a:ext cx="10049618" cy="59184"/>
          </a:xfrm>
          <a:prstGeom prst="line">
            <a:avLst/>
          </a:prstGeom>
          <a:ln cap="flat" w="38100">
            <a:solidFill>
              <a:srgbClr val="FD6C6C">
                <a:alpha val="27843"/>
              </a:srgbClr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3630" y="1634029"/>
            <a:ext cx="8511907" cy="4023326"/>
          </a:xfrm>
          <a:custGeom>
            <a:avLst/>
            <a:gdLst/>
            <a:ahLst/>
            <a:cxnLst/>
            <a:rect r="r" b="b" t="t" l="l"/>
            <a:pathLst>
              <a:path h="4023326" w="8511907">
                <a:moveTo>
                  <a:pt x="0" y="0"/>
                </a:moveTo>
                <a:lnTo>
                  <a:pt x="8511908" y="0"/>
                </a:lnTo>
                <a:lnTo>
                  <a:pt x="8511908" y="4023327"/>
                </a:lnTo>
                <a:lnTo>
                  <a:pt x="0" y="4023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29" r="0" b="-35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3656" y="5786189"/>
            <a:ext cx="8751855" cy="2875046"/>
          </a:xfrm>
          <a:custGeom>
            <a:avLst/>
            <a:gdLst/>
            <a:ahLst/>
            <a:cxnLst/>
            <a:rect r="r" b="b" t="t" l="l"/>
            <a:pathLst>
              <a:path h="2875046" w="8751855">
                <a:moveTo>
                  <a:pt x="0" y="0"/>
                </a:moveTo>
                <a:lnTo>
                  <a:pt x="8751856" y="0"/>
                </a:lnTo>
                <a:lnTo>
                  <a:pt x="8751856" y="2875046"/>
                </a:lnTo>
                <a:lnTo>
                  <a:pt x="0" y="2875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85" r="0" b="-138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964006" y="1477539"/>
            <a:ext cx="3295294" cy="1640446"/>
            <a:chOff x="0" y="0"/>
            <a:chExt cx="847998" cy="4221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7998" cy="422146"/>
            </a:xfrm>
            <a:custGeom>
              <a:avLst/>
              <a:gdLst/>
              <a:ahLst/>
              <a:cxnLst/>
              <a:rect r="r" b="b" t="t" l="l"/>
              <a:pathLst>
                <a:path h="422146" w="847998">
                  <a:moveTo>
                    <a:pt x="423999" y="0"/>
                  </a:moveTo>
                  <a:cubicBezTo>
                    <a:pt x="189831" y="0"/>
                    <a:pt x="0" y="94501"/>
                    <a:pt x="0" y="211073"/>
                  </a:cubicBezTo>
                  <a:cubicBezTo>
                    <a:pt x="0" y="327645"/>
                    <a:pt x="189831" y="422146"/>
                    <a:pt x="423999" y="422146"/>
                  </a:cubicBezTo>
                  <a:cubicBezTo>
                    <a:pt x="658167" y="422146"/>
                    <a:pt x="847998" y="327645"/>
                    <a:pt x="847998" y="211073"/>
                  </a:cubicBezTo>
                  <a:cubicBezTo>
                    <a:pt x="847998" y="94501"/>
                    <a:pt x="658167" y="0"/>
                    <a:pt x="423999" y="0"/>
                  </a:cubicBezTo>
                  <a:close/>
                </a:path>
              </a:pathLst>
            </a:custGeom>
            <a:solidFill>
              <a:srgbClr val="D11E1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9500" y="30051"/>
              <a:ext cx="688998" cy="352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519"/>
                </a:lnSpc>
              </a:pPr>
              <a:r>
                <a:rPr lang="en-US" sz="7099" spc="709">
                  <a:solidFill>
                    <a:srgbClr val="FFFFFF"/>
                  </a:solidFill>
                  <a:latin typeface="Aileron Bold"/>
                </a:rPr>
                <a:t>2.5%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436487" y="3902971"/>
            <a:ext cx="7802154" cy="4758264"/>
          </a:xfrm>
          <a:custGeom>
            <a:avLst/>
            <a:gdLst/>
            <a:ahLst/>
            <a:cxnLst/>
            <a:rect r="r" b="b" t="t" l="l"/>
            <a:pathLst>
              <a:path h="4758264" w="7802154">
                <a:moveTo>
                  <a:pt x="0" y="0"/>
                </a:moveTo>
                <a:lnTo>
                  <a:pt x="7802154" y="0"/>
                </a:lnTo>
                <a:lnTo>
                  <a:pt x="7802154" y="4758264"/>
                </a:lnTo>
                <a:lnTo>
                  <a:pt x="0" y="4758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982928" y="2669992"/>
            <a:ext cx="2997833" cy="1201037"/>
            <a:chOff x="0" y="0"/>
            <a:chExt cx="673368" cy="2697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3368" cy="269775"/>
            </a:xfrm>
            <a:custGeom>
              <a:avLst/>
              <a:gdLst/>
              <a:ahLst/>
              <a:cxnLst/>
              <a:rect r="r" b="b" t="t" l="l"/>
              <a:pathLst>
                <a:path h="269775" w="673368">
                  <a:moveTo>
                    <a:pt x="336684" y="0"/>
                  </a:moveTo>
                  <a:cubicBezTo>
                    <a:pt x="150739" y="0"/>
                    <a:pt x="0" y="60391"/>
                    <a:pt x="0" y="134887"/>
                  </a:cubicBezTo>
                  <a:cubicBezTo>
                    <a:pt x="0" y="209384"/>
                    <a:pt x="150739" y="269775"/>
                    <a:pt x="336684" y="269775"/>
                  </a:cubicBezTo>
                  <a:cubicBezTo>
                    <a:pt x="522630" y="269775"/>
                    <a:pt x="673368" y="209384"/>
                    <a:pt x="673368" y="134887"/>
                  </a:cubicBezTo>
                  <a:cubicBezTo>
                    <a:pt x="673368" y="60391"/>
                    <a:pt x="522630" y="0"/>
                    <a:pt x="336684" y="0"/>
                  </a:cubicBezTo>
                  <a:close/>
                </a:path>
              </a:pathLst>
            </a:custGeom>
            <a:solidFill>
              <a:srgbClr val="F6C9C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63128" y="25291"/>
              <a:ext cx="547112" cy="219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845132" y="1051984"/>
            <a:ext cx="5897698" cy="1077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9"/>
              </a:lnSpc>
              <a:spcBef>
                <a:spcPct val="0"/>
              </a:spcBef>
            </a:pPr>
            <a:r>
              <a:rPr lang="en-US" sz="5899">
                <a:solidFill>
                  <a:srgbClr val="D11E1E"/>
                </a:solidFill>
                <a:latin typeface="Absolutely Sharp "/>
              </a:rPr>
              <a:t>User Survey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93303" y="2830455"/>
            <a:ext cx="2377083" cy="75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4199">
                <a:solidFill>
                  <a:srgbClr val="D11E1E"/>
                </a:solidFill>
                <a:latin typeface="Absolutely Sharp "/>
              </a:rPr>
              <a:t>Rating =2.3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61788" y="1870725"/>
            <a:ext cx="3636526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bsolutely Sharp "/>
              </a:rPr>
              <a:t>Positive Review Rate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225734" y="5785670"/>
            <a:ext cx="2997833" cy="1201037"/>
            <a:chOff x="0" y="0"/>
            <a:chExt cx="673368" cy="2697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73368" cy="269775"/>
            </a:xfrm>
            <a:custGeom>
              <a:avLst/>
              <a:gdLst/>
              <a:ahLst/>
              <a:cxnLst/>
              <a:rect r="r" b="b" t="t" l="l"/>
              <a:pathLst>
                <a:path h="269775" w="673368">
                  <a:moveTo>
                    <a:pt x="336684" y="0"/>
                  </a:moveTo>
                  <a:cubicBezTo>
                    <a:pt x="150739" y="0"/>
                    <a:pt x="0" y="60391"/>
                    <a:pt x="0" y="134887"/>
                  </a:cubicBezTo>
                  <a:cubicBezTo>
                    <a:pt x="0" y="209384"/>
                    <a:pt x="150739" y="269775"/>
                    <a:pt x="336684" y="269775"/>
                  </a:cubicBezTo>
                  <a:cubicBezTo>
                    <a:pt x="522630" y="269775"/>
                    <a:pt x="673368" y="209384"/>
                    <a:pt x="673368" y="134887"/>
                  </a:cubicBezTo>
                  <a:cubicBezTo>
                    <a:pt x="673368" y="60391"/>
                    <a:pt x="522630" y="0"/>
                    <a:pt x="336684" y="0"/>
                  </a:cubicBezTo>
                  <a:close/>
                </a:path>
              </a:pathLst>
            </a:custGeom>
            <a:solidFill>
              <a:srgbClr val="F6C9C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63128" y="25291"/>
              <a:ext cx="547112" cy="219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828230" y="5946133"/>
            <a:ext cx="2152531" cy="75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4199">
                <a:solidFill>
                  <a:srgbClr val="D11E1E"/>
                </a:solidFill>
                <a:latin typeface="Absolutely Sharp "/>
              </a:rPr>
              <a:t>NPS = -44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649146" y="4176519"/>
            <a:ext cx="2997833" cy="1201037"/>
            <a:chOff x="0" y="0"/>
            <a:chExt cx="673368" cy="2697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3368" cy="269775"/>
            </a:xfrm>
            <a:custGeom>
              <a:avLst/>
              <a:gdLst/>
              <a:ahLst/>
              <a:cxnLst/>
              <a:rect r="r" b="b" t="t" l="l"/>
              <a:pathLst>
                <a:path h="269775" w="673368">
                  <a:moveTo>
                    <a:pt x="336684" y="0"/>
                  </a:moveTo>
                  <a:cubicBezTo>
                    <a:pt x="150739" y="0"/>
                    <a:pt x="0" y="60391"/>
                    <a:pt x="0" y="134887"/>
                  </a:cubicBezTo>
                  <a:cubicBezTo>
                    <a:pt x="0" y="209384"/>
                    <a:pt x="150739" y="269775"/>
                    <a:pt x="336684" y="269775"/>
                  </a:cubicBezTo>
                  <a:cubicBezTo>
                    <a:pt x="522630" y="269775"/>
                    <a:pt x="673368" y="209384"/>
                    <a:pt x="673368" y="134887"/>
                  </a:cubicBezTo>
                  <a:cubicBezTo>
                    <a:pt x="673368" y="60391"/>
                    <a:pt x="522630" y="0"/>
                    <a:pt x="336684" y="0"/>
                  </a:cubicBezTo>
                  <a:close/>
                </a:path>
              </a:pathLst>
            </a:custGeom>
            <a:solidFill>
              <a:srgbClr val="F6C9C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63128" y="25291"/>
              <a:ext cx="547112" cy="219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798314" y="4387215"/>
            <a:ext cx="2699497" cy="75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4199">
                <a:solidFill>
                  <a:srgbClr val="D11E1E"/>
                </a:solidFill>
                <a:latin typeface="Absolutely Sharp "/>
              </a:rPr>
              <a:t>Users =2.1 m </a:t>
            </a:r>
          </a:p>
        </p:txBody>
      </p:sp>
      <p:sp>
        <p:nvSpPr>
          <p:cNvPr name="AutoShape 22" id="22"/>
          <p:cNvSpPr/>
          <p:nvPr/>
        </p:nvSpPr>
        <p:spPr>
          <a:xfrm>
            <a:off x="-1042529" y="673504"/>
            <a:ext cx="9087395" cy="0"/>
          </a:xfrm>
          <a:prstGeom prst="line">
            <a:avLst/>
          </a:prstGeom>
          <a:ln cap="flat" w="38100">
            <a:solidFill>
              <a:srgbClr val="FD6C6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7605764" y="120213"/>
            <a:ext cx="1137067" cy="988215"/>
          </a:xfrm>
          <a:custGeom>
            <a:avLst/>
            <a:gdLst/>
            <a:ahLst/>
            <a:cxnLst/>
            <a:rect r="r" b="b" t="t" l="l"/>
            <a:pathLst>
              <a:path h="988215" w="1137067">
                <a:moveTo>
                  <a:pt x="0" y="0"/>
                </a:moveTo>
                <a:lnTo>
                  <a:pt x="1137067" y="0"/>
                </a:lnTo>
                <a:lnTo>
                  <a:pt x="1137067" y="988215"/>
                </a:lnTo>
                <a:lnTo>
                  <a:pt x="0" y="9882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4" id="24"/>
          <p:cNvSpPr/>
          <p:nvPr/>
        </p:nvSpPr>
        <p:spPr>
          <a:xfrm flipV="true">
            <a:off x="8044866" y="614320"/>
            <a:ext cx="10049618" cy="59184"/>
          </a:xfrm>
          <a:prstGeom prst="line">
            <a:avLst/>
          </a:prstGeom>
          <a:ln cap="flat" w="38100">
            <a:solidFill>
              <a:srgbClr val="FD6C6C">
                <a:alpha val="27843"/>
              </a:srgbClr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042529" y="673504"/>
            <a:ext cx="11516288" cy="0"/>
          </a:xfrm>
          <a:prstGeom prst="line">
            <a:avLst/>
          </a:prstGeom>
          <a:ln cap="flat" w="38100">
            <a:solidFill>
              <a:srgbClr val="FD6C6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" id="3"/>
          <p:cNvSpPr/>
          <p:nvPr/>
        </p:nvSpPr>
        <p:spPr>
          <a:xfrm>
            <a:off x="10473759" y="673504"/>
            <a:ext cx="7445902" cy="0"/>
          </a:xfrm>
          <a:prstGeom prst="line">
            <a:avLst/>
          </a:prstGeom>
          <a:ln cap="flat" w="38100">
            <a:solidFill>
              <a:srgbClr val="FD6C6C">
                <a:alpha val="27843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324247">
            <a:off x="10231714" y="40485"/>
            <a:ext cx="1137067" cy="988215"/>
          </a:xfrm>
          <a:custGeom>
            <a:avLst/>
            <a:gdLst/>
            <a:ahLst/>
            <a:cxnLst/>
            <a:rect r="r" b="b" t="t" l="l"/>
            <a:pathLst>
              <a:path h="988215" w="1137067">
                <a:moveTo>
                  <a:pt x="0" y="0"/>
                </a:moveTo>
                <a:lnTo>
                  <a:pt x="1137067" y="0"/>
                </a:lnTo>
                <a:lnTo>
                  <a:pt x="1137067" y="988215"/>
                </a:lnTo>
                <a:lnTo>
                  <a:pt x="0" y="988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69374" y="3627971"/>
            <a:ext cx="5595194" cy="5070775"/>
          </a:xfrm>
          <a:custGeom>
            <a:avLst/>
            <a:gdLst/>
            <a:ahLst/>
            <a:cxnLst/>
            <a:rect r="r" b="b" t="t" l="l"/>
            <a:pathLst>
              <a:path h="5070775" w="5595194">
                <a:moveTo>
                  <a:pt x="0" y="0"/>
                </a:moveTo>
                <a:lnTo>
                  <a:pt x="5595194" y="0"/>
                </a:lnTo>
                <a:lnTo>
                  <a:pt x="5595194" y="5070775"/>
                </a:lnTo>
                <a:lnTo>
                  <a:pt x="0" y="5070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612" r="-3587" b="-10687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3231242" y="3627971"/>
            <a:ext cx="5140405" cy="5140405"/>
          </a:xfrm>
          <a:custGeom>
            <a:avLst/>
            <a:gdLst/>
            <a:ahLst/>
            <a:cxnLst/>
            <a:rect r="r" b="b" t="t" l="l"/>
            <a:pathLst>
              <a:path h="5140405" w="5140405">
                <a:moveTo>
                  <a:pt x="5140405" y="0"/>
                </a:moveTo>
                <a:lnTo>
                  <a:pt x="0" y="0"/>
                </a:lnTo>
                <a:lnTo>
                  <a:pt x="0" y="5140405"/>
                </a:lnTo>
                <a:lnTo>
                  <a:pt x="5140405" y="5140405"/>
                </a:lnTo>
                <a:lnTo>
                  <a:pt x="514040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88332" y="809625"/>
            <a:ext cx="4224457" cy="134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7400">
                <a:solidFill>
                  <a:srgbClr val="F1163B"/>
                </a:solidFill>
                <a:latin typeface="Absolutely Sharp "/>
              </a:rPr>
              <a:t>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53831" y="2602319"/>
            <a:ext cx="9580338" cy="606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4200">
                <a:solidFill>
                  <a:srgbClr val="000000"/>
                </a:solidFill>
                <a:latin typeface="Absolutely Sharp "/>
              </a:rPr>
              <a:t>Leveraging Generative AI in Customer Support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DAGAP8Yb7Cg</dc:identifier>
  <dcterms:modified xsi:type="dcterms:W3CDTF">2011-08-01T06:04:30Z</dcterms:modified>
  <cp:revision>1</cp:revision>
  <dc:title>Meet Hopper's Travelers!​</dc:title>
</cp:coreProperties>
</file>